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2"/>
    <p:sldId id="258" r:id="rId3"/>
    <p:sldId id="259" r:id="rId4"/>
    <p:sldId id="260" r:id="rId5"/>
    <p:sldId id="261" r:id="rId6"/>
    <p:sldId id="264" r:id="rId7"/>
    <p:sldId id="265" r:id="rId8"/>
    <p:sldId id="266" r:id="rId9"/>
    <p:sldId id="267" r:id="rId10"/>
    <p:sldId id="268" r:id="rId11"/>
    <p:sldId id="269" r:id="rId12"/>
    <p:sldId id="270" r:id="rId13"/>
    <p:sldId id="272" r:id="rId14"/>
    <p:sldId id="273" r:id="rId15"/>
    <p:sldId id="274" r:id="rId16"/>
    <p:sldId id="275" r:id="rId17"/>
    <p:sldId id="276" r:id="rId18"/>
    <p:sldId id="30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309" r:id="rId32"/>
    <p:sldId id="308" r:id="rId33"/>
    <p:sldId id="289" r:id="rId34"/>
    <p:sldId id="291" r:id="rId35"/>
    <p:sldId id="292" r:id="rId36"/>
    <p:sldId id="293" r:id="rId37"/>
    <p:sldId id="294" r:id="rId38"/>
    <p:sldId id="307" r:id="rId39"/>
    <p:sldId id="295" r:id="rId40"/>
    <p:sldId id="296" r:id="rId41"/>
    <p:sldId id="297" r:id="rId42"/>
    <p:sldId id="298" r:id="rId43"/>
    <p:sldId id="299" r:id="rId44"/>
    <p:sldId id="300" r:id="rId45"/>
    <p:sldId id="303" r:id="rId4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150"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1143000" y="685800"/>
            <a:ext cx="4572000" cy="3429000"/>
          </a:xfrm>
          <a:prstGeom prst="rect">
            <a:avLst/>
          </a:prstGeom>
        </p:spPr>
        <p:txBody>
          <a:bodyPr/>
          <a:lstStyle/>
          <a:p>
            <a:endParaRPr/>
          </a:p>
        </p:txBody>
      </p:sp>
      <p:sp>
        <p:nvSpPr>
          <p:cNvPr id="192" name="Shape 1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lvl1pPr defTabSz="914400">
              <a:defRPr sz="2000">
                <a:latin typeface="+mn-lt"/>
                <a:ea typeface="+mn-ea"/>
                <a:cs typeface="+mn-cs"/>
                <a:sym typeface="Helvetica Neue"/>
              </a:defRPr>
            </a:lvl1pPr>
          </a:lstStyle>
          <a:p>
            <a:r>
              <a:t>By the end of this section, I hope to have you write a few different outlines that you can use for different length workshops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a:spLocks noGrp="1" noRot="1" noChangeAspect="1"/>
          </p:cNvSpPr>
          <p:nvPr>
            <p:ph type="sldImg"/>
          </p:nvPr>
        </p:nvSpPr>
        <p:spPr>
          <a:xfrm>
            <a:off x="381000" y="685800"/>
            <a:ext cx="6096000" cy="3429000"/>
          </a:xfrm>
          <a:prstGeom prst="rect">
            <a:avLst/>
          </a:prstGeom>
        </p:spPr>
        <p:txBody>
          <a:bodyPr/>
          <a:lstStyle/>
          <a:p>
            <a:endParaRPr/>
          </a:p>
        </p:txBody>
      </p:sp>
      <p:sp>
        <p:nvSpPr>
          <p:cNvPr id="405" name="Shape 405"/>
          <p:cNvSpPr>
            <a:spLocks noGrp="1"/>
          </p:cNvSpPr>
          <p:nvPr>
            <p:ph type="body" sz="quarter" idx="1"/>
          </p:nvPr>
        </p:nvSpPr>
        <p:spPr>
          <a:prstGeom prst="rect">
            <a:avLst/>
          </a:prstGeom>
        </p:spPr>
        <p:txBody>
          <a:bodyPr/>
          <a:lstStyle/>
          <a:p>
            <a:r>
              <a:t>A technique borrowed from UI designers.</a:t>
            </a:r>
          </a:p>
          <a:p>
            <a:r>
              <a:t>Lesson design is all about putting yourself in your learner's shoes, and this is a helpful way to do that. It is all you will have to go on until you can start to get student/day of class feedback.</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xfrm>
            <a:off x="381000" y="685800"/>
            <a:ext cx="6096000" cy="3429000"/>
          </a:xfrm>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Shape 444"/>
          <p:cNvSpPr>
            <a:spLocks noGrp="1" noRot="1" noChangeAspect="1"/>
          </p:cNvSpPr>
          <p:nvPr>
            <p:ph type="sldImg"/>
          </p:nvPr>
        </p:nvSpPr>
        <p:spPr>
          <a:xfrm>
            <a:off x="381000" y="685800"/>
            <a:ext cx="6096000" cy="3429000"/>
          </a:xfrm>
          <a:prstGeom prst="rect">
            <a:avLst/>
          </a:prstGeom>
        </p:spPr>
        <p:txBody>
          <a:bodyPr/>
          <a:lstStyle/>
          <a:p>
            <a:endParaRPr/>
          </a:p>
        </p:txBody>
      </p:sp>
      <p:sp>
        <p:nvSpPr>
          <p:cNvPr id="445" name="Shape 445"/>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Shape 474"/>
          <p:cNvSpPr>
            <a:spLocks noGrp="1" noRot="1" noChangeAspect="1"/>
          </p:cNvSpPr>
          <p:nvPr>
            <p:ph type="sldImg"/>
          </p:nvPr>
        </p:nvSpPr>
        <p:spPr>
          <a:xfrm>
            <a:off x="381000" y="685800"/>
            <a:ext cx="6096000" cy="3429000"/>
          </a:xfrm>
          <a:prstGeom prst="rect">
            <a:avLst/>
          </a:prstGeom>
        </p:spPr>
        <p:txBody>
          <a:bodyPr/>
          <a:lstStyle/>
          <a:p>
            <a:endParaRPr/>
          </a:p>
        </p:txBody>
      </p:sp>
      <p:sp>
        <p:nvSpPr>
          <p:cNvPr id="475" name="Shape 475"/>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extLst>
      <p:ext uri="{BB962C8B-B14F-4D97-AF65-F5344CB8AC3E}">
        <p14:creationId xmlns:p14="http://schemas.microsoft.com/office/powerpoint/2010/main" val="2434237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xfrm>
            <a:off x="381000" y="685800"/>
            <a:ext cx="6096000" cy="3429000"/>
          </a:xfrm>
          <a:prstGeom prst="rect">
            <a:avLst/>
          </a:prstGeom>
        </p:spPr>
        <p:txBody>
          <a:bodyPr/>
          <a:lstStyle/>
          <a:p>
            <a:endParaRPr/>
          </a:p>
        </p:txBody>
      </p:sp>
      <p:sp>
        <p:nvSpPr>
          <p:cNvPr id="505" name="Shape 505"/>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noRot="1" noChangeAspect="1"/>
          </p:cNvSpPr>
          <p:nvPr>
            <p:ph type="sldImg"/>
          </p:nvPr>
        </p:nvSpPr>
        <p:spPr>
          <a:xfrm>
            <a:off x="381000" y="685800"/>
            <a:ext cx="6096000" cy="3429000"/>
          </a:xfrm>
          <a:prstGeom prst="rect">
            <a:avLst/>
          </a:prstGeom>
        </p:spPr>
        <p:txBody>
          <a:bodyPr/>
          <a:lstStyle/>
          <a:p>
            <a:endParaRPr/>
          </a:p>
        </p:txBody>
      </p:sp>
      <p:sp>
        <p:nvSpPr>
          <p:cNvPr id="523" name="Shape 523"/>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Shape 553"/>
          <p:cNvSpPr>
            <a:spLocks noGrp="1" noRot="1" noChangeAspect="1"/>
          </p:cNvSpPr>
          <p:nvPr>
            <p:ph type="sldImg"/>
          </p:nvPr>
        </p:nvSpPr>
        <p:spPr>
          <a:xfrm>
            <a:off x="381000" y="685800"/>
            <a:ext cx="6096000" cy="3429000"/>
          </a:xfrm>
          <a:prstGeom prst="rect">
            <a:avLst/>
          </a:prstGeom>
        </p:spPr>
        <p:txBody>
          <a:bodyPr/>
          <a:lstStyle/>
          <a:p>
            <a:endParaRPr/>
          </a:p>
        </p:txBody>
      </p:sp>
      <p:sp>
        <p:nvSpPr>
          <p:cNvPr id="554" name="Shape 554"/>
          <p:cNvSpPr>
            <a:spLocks noGrp="1"/>
          </p:cNvSpPr>
          <p:nvPr>
            <p:ph type="body" sz="quarter" idx="1"/>
          </p:nvPr>
        </p:nvSpPr>
        <p:spPr>
          <a:prstGeom prst="rect">
            <a:avLst/>
          </a:prstGeom>
        </p:spPr>
        <p:txBody>
          <a:bodyPr/>
          <a:lstStyle/>
          <a:p>
            <a:r>
              <a:t>A technique borrowed from UI designers.</a:t>
            </a:r>
          </a:p>
          <a:p>
            <a:r>
              <a:t>Lesson design is all about putting yourself in your learner's shoes, and this is a helpful way to do that. It is all you will have to go on until you can start to get student/day of class feedback.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noRot="1" noChangeAspect="1"/>
          </p:cNvSpPr>
          <p:nvPr>
            <p:ph type="sldImg"/>
          </p:nvPr>
        </p:nvSpPr>
        <p:spPr>
          <a:xfrm>
            <a:off x="381000" y="685800"/>
            <a:ext cx="6096000" cy="3429000"/>
          </a:xfrm>
          <a:prstGeom prst="rect">
            <a:avLst/>
          </a:prstGeom>
        </p:spPr>
        <p:txBody>
          <a:bodyPr/>
          <a:lstStyle/>
          <a:p>
            <a:endParaRPr/>
          </a:p>
        </p:txBody>
      </p:sp>
      <p:sp>
        <p:nvSpPr>
          <p:cNvPr id="228" name="Shape 228"/>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Shape 564"/>
          <p:cNvSpPr>
            <a:spLocks noGrp="1" noRot="1" noChangeAspect="1"/>
          </p:cNvSpPr>
          <p:nvPr>
            <p:ph type="sldImg"/>
          </p:nvPr>
        </p:nvSpPr>
        <p:spPr>
          <a:xfrm>
            <a:off x="381000" y="685800"/>
            <a:ext cx="6096000" cy="3429000"/>
          </a:xfrm>
          <a:prstGeom prst="rect">
            <a:avLst/>
          </a:prstGeom>
        </p:spPr>
        <p:txBody>
          <a:bodyPr/>
          <a:lstStyle/>
          <a:p>
            <a:endParaRPr/>
          </a:p>
        </p:txBody>
      </p:sp>
      <p:sp>
        <p:nvSpPr>
          <p:cNvPr id="565" name="Shape 565"/>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hape 600"/>
          <p:cNvSpPr>
            <a:spLocks noGrp="1" noRot="1" noChangeAspect="1"/>
          </p:cNvSpPr>
          <p:nvPr>
            <p:ph type="sldImg"/>
          </p:nvPr>
        </p:nvSpPr>
        <p:spPr>
          <a:xfrm>
            <a:off x="381000" y="685800"/>
            <a:ext cx="6096000" cy="3429000"/>
          </a:xfrm>
          <a:prstGeom prst="rect">
            <a:avLst/>
          </a:prstGeom>
        </p:spPr>
        <p:txBody>
          <a:bodyPr/>
          <a:lstStyle/>
          <a:p>
            <a:endParaRPr/>
          </a:p>
        </p:txBody>
      </p:sp>
      <p:sp>
        <p:nvSpPr>
          <p:cNvPr id="601" name="Shape 601"/>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a:spLocks noGrp="1" noRot="1" noChangeAspect="1"/>
          </p:cNvSpPr>
          <p:nvPr>
            <p:ph type="sldImg"/>
          </p:nvPr>
        </p:nvSpPr>
        <p:spPr>
          <a:xfrm>
            <a:off x="381000" y="685800"/>
            <a:ext cx="6096000" cy="3429000"/>
          </a:xfrm>
          <a:prstGeom prst="rect">
            <a:avLst/>
          </a:prstGeom>
        </p:spPr>
        <p:txBody>
          <a:bodyPr/>
          <a:lstStyle/>
          <a:p>
            <a:endParaRPr/>
          </a:p>
        </p:txBody>
      </p:sp>
      <p:sp>
        <p:nvSpPr>
          <p:cNvPr id="616" name="Shape 616"/>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a:spLocks noGrp="1" noRot="1" noChangeAspect="1"/>
          </p:cNvSpPr>
          <p:nvPr>
            <p:ph type="sldImg"/>
          </p:nvPr>
        </p:nvSpPr>
        <p:spPr>
          <a:xfrm>
            <a:off x="381000" y="685800"/>
            <a:ext cx="6096000" cy="3429000"/>
          </a:xfrm>
          <a:prstGeom prst="rect">
            <a:avLst/>
          </a:prstGeom>
        </p:spPr>
        <p:txBody>
          <a:bodyPr/>
          <a:lstStyle/>
          <a:p>
            <a:endParaRPr/>
          </a:p>
        </p:txBody>
      </p:sp>
      <p:sp>
        <p:nvSpPr>
          <p:cNvPr id="632" name="Shape 632"/>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a:spLocks noGrp="1" noRot="1" noChangeAspect="1"/>
          </p:cNvSpPr>
          <p:nvPr>
            <p:ph type="sldImg"/>
          </p:nvPr>
        </p:nvSpPr>
        <p:spPr>
          <a:xfrm>
            <a:off x="381000" y="685800"/>
            <a:ext cx="6096000" cy="3429000"/>
          </a:xfrm>
          <a:prstGeom prst="rect">
            <a:avLst/>
          </a:prstGeom>
        </p:spPr>
        <p:txBody>
          <a:bodyPr/>
          <a:lstStyle/>
          <a:p>
            <a:endParaRPr/>
          </a:p>
        </p:txBody>
      </p:sp>
      <p:sp>
        <p:nvSpPr>
          <p:cNvPr id="647" name="Shape 647"/>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hape 663"/>
          <p:cNvSpPr>
            <a:spLocks noGrp="1" noRot="1" noChangeAspect="1"/>
          </p:cNvSpPr>
          <p:nvPr>
            <p:ph type="sldImg"/>
          </p:nvPr>
        </p:nvSpPr>
        <p:spPr>
          <a:xfrm>
            <a:off x="381000" y="685800"/>
            <a:ext cx="6096000" cy="3429000"/>
          </a:xfrm>
          <a:prstGeom prst="rect">
            <a:avLst/>
          </a:prstGeom>
        </p:spPr>
        <p:txBody>
          <a:bodyPr/>
          <a:lstStyle/>
          <a:p>
            <a:endParaRPr/>
          </a:p>
        </p:txBody>
      </p:sp>
      <p:sp>
        <p:nvSpPr>
          <p:cNvPr id="664" name="Shape 664"/>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Shape 680"/>
          <p:cNvSpPr>
            <a:spLocks noGrp="1" noRot="1" noChangeAspect="1"/>
          </p:cNvSpPr>
          <p:nvPr>
            <p:ph type="sldImg"/>
          </p:nvPr>
        </p:nvSpPr>
        <p:spPr>
          <a:xfrm>
            <a:off x="381000" y="685800"/>
            <a:ext cx="6096000" cy="3429000"/>
          </a:xfrm>
          <a:prstGeom prst="rect">
            <a:avLst/>
          </a:prstGeom>
        </p:spPr>
        <p:txBody>
          <a:bodyPr/>
          <a:lstStyle/>
          <a:p>
            <a:endParaRPr/>
          </a:p>
        </p:txBody>
      </p:sp>
      <p:sp>
        <p:nvSpPr>
          <p:cNvPr id="681" name="Shape 681"/>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extLst>
      <p:ext uri="{BB962C8B-B14F-4D97-AF65-F5344CB8AC3E}">
        <p14:creationId xmlns:p14="http://schemas.microsoft.com/office/powerpoint/2010/main" val="773275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Shape 680"/>
          <p:cNvSpPr>
            <a:spLocks noGrp="1" noRot="1" noChangeAspect="1"/>
          </p:cNvSpPr>
          <p:nvPr>
            <p:ph type="sldImg"/>
          </p:nvPr>
        </p:nvSpPr>
        <p:spPr>
          <a:xfrm>
            <a:off x="381000" y="685800"/>
            <a:ext cx="6096000" cy="3429000"/>
          </a:xfrm>
          <a:prstGeom prst="rect">
            <a:avLst/>
          </a:prstGeom>
        </p:spPr>
        <p:txBody>
          <a:bodyPr/>
          <a:lstStyle/>
          <a:p>
            <a:endParaRPr/>
          </a:p>
        </p:txBody>
      </p:sp>
      <p:sp>
        <p:nvSpPr>
          <p:cNvPr id="681" name="Shape 681"/>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extLst>
      <p:ext uri="{BB962C8B-B14F-4D97-AF65-F5344CB8AC3E}">
        <p14:creationId xmlns:p14="http://schemas.microsoft.com/office/powerpoint/2010/main" val="3902239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 712"/>
          <p:cNvSpPr>
            <a:spLocks noGrp="1" noRot="1" noChangeAspect="1"/>
          </p:cNvSpPr>
          <p:nvPr>
            <p:ph type="sldImg"/>
          </p:nvPr>
        </p:nvSpPr>
        <p:spPr>
          <a:xfrm>
            <a:off x="381000" y="685800"/>
            <a:ext cx="6096000" cy="3429000"/>
          </a:xfrm>
          <a:prstGeom prst="rect">
            <a:avLst/>
          </a:prstGeom>
        </p:spPr>
        <p:txBody>
          <a:bodyPr/>
          <a:lstStyle/>
          <a:p>
            <a:endParaRPr/>
          </a:p>
        </p:txBody>
      </p:sp>
      <p:sp>
        <p:nvSpPr>
          <p:cNvPr id="713" name="Shape 713"/>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p>
            <a:r>
              <a:t>A technique borrowed from UI designers.</a:t>
            </a:r>
          </a:p>
          <a:p>
            <a:r>
              <a:t>Lesson design is all about putting yourself in your learner's shoes, and this is a helpful way to do that. It is all you will have to go on until you can start to get student/day of class feedback.</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Shape 728"/>
          <p:cNvSpPr>
            <a:spLocks noGrp="1" noRot="1" noChangeAspect="1"/>
          </p:cNvSpPr>
          <p:nvPr>
            <p:ph type="sldImg"/>
          </p:nvPr>
        </p:nvSpPr>
        <p:spPr>
          <a:xfrm>
            <a:off x="381000" y="685800"/>
            <a:ext cx="6096000" cy="3429000"/>
          </a:xfrm>
          <a:prstGeom prst="rect">
            <a:avLst/>
          </a:prstGeom>
        </p:spPr>
        <p:txBody>
          <a:bodyPr/>
          <a:lstStyle/>
          <a:p>
            <a:endParaRPr/>
          </a:p>
        </p:txBody>
      </p:sp>
      <p:sp>
        <p:nvSpPr>
          <p:cNvPr id="729" name="Shape 729"/>
          <p:cNvSpPr>
            <a:spLocks noGrp="1"/>
          </p:cNvSpPr>
          <p:nvPr>
            <p:ph type="body" sz="quarter" idx="1"/>
          </p:nvPr>
        </p:nvSpPr>
        <p:spPr>
          <a:prstGeom prst="rect">
            <a:avLst/>
          </a:prstGeom>
        </p:spPr>
        <p:txBody>
          <a:bodyPr/>
          <a:lstStyle/>
          <a:p>
            <a:r>
              <a:t>A technique borrowed from UI designers.</a:t>
            </a:r>
          </a:p>
          <a:p>
            <a:r>
              <a:t>Lesson design is all about putting yourself in your learner's shoes, and this is a helpful way to do that. It is all you will have to go on until you can start to get student/day of class feedback.</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Shape 742"/>
          <p:cNvSpPr>
            <a:spLocks noGrp="1" noRot="1" noChangeAspect="1"/>
          </p:cNvSpPr>
          <p:nvPr>
            <p:ph type="sldImg"/>
          </p:nvPr>
        </p:nvSpPr>
        <p:spPr>
          <a:xfrm>
            <a:off x="381000" y="685800"/>
            <a:ext cx="6096000" cy="3429000"/>
          </a:xfrm>
          <a:prstGeom prst="rect">
            <a:avLst/>
          </a:prstGeom>
        </p:spPr>
        <p:txBody>
          <a:bodyPr/>
          <a:lstStyle/>
          <a:p>
            <a:endParaRPr/>
          </a:p>
        </p:txBody>
      </p:sp>
      <p:sp>
        <p:nvSpPr>
          <p:cNvPr id="743" name="Shape 743"/>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Shape 759"/>
          <p:cNvSpPr>
            <a:spLocks noGrp="1" noRot="1" noChangeAspect="1"/>
          </p:cNvSpPr>
          <p:nvPr>
            <p:ph type="sldImg"/>
          </p:nvPr>
        </p:nvSpPr>
        <p:spPr>
          <a:prstGeom prst="rect">
            <a:avLst/>
          </a:prstGeom>
        </p:spPr>
        <p:txBody>
          <a:bodyPr/>
          <a:lstStyle/>
          <a:p>
            <a:endParaRPr/>
          </a:p>
        </p:txBody>
      </p:sp>
      <p:sp>
        <p:nvSpPr>
          <p:cNvPr id="760" name="Shape 760"/>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Shape 763"/>
          <p:cNvSpPr>
            <a:spLocks noGrp="1" noRot="1" noChangeAspect="1"/>
          </p:cNvSpPr>
          <p:nvPr>
            <p:ph type="sldImg"/>
          </p:nvPr>
        </p:nvSpPr>
        <p:spPr>
          <a:prstGeom prst="rect">
            <a:avLst/>
          </a:prstGeom>
        </p:spPr>
        <p:txBody>
          <a:bodyPr/>
          <a:lstStyle/>
          <a:p>
            <a:endParaRPr/>
          </a:p>
        </p:txBody>
      </p:sp>
      <p:sp>
        <p:nvSpPr>
          <p:cNvPr id="764" name="Shape 764"/>
          <p:cNvSpPr>
            <a:spLocks noGrp="1"/>
          </p:cNvSpPr>
          <p:nvPr>
            <p:ph type="body" sz="quarter" idx="1"/>
          </p:nvPr>
        </p:nvSpPr>
        <p:spPr>
          <a:prstGeom prst="rect">
            <a:avLst/>
          </a:prstGeom>
        </p:spPr>
        <p:txBody>
          <a:bodyPr/>
          <a:lstStyle/>
          <a:p>
            <a:r>
              <a:t>A technique borrowed from UI designers.</a:t>
            </a:r>
          </a:p>
          <a:p>
            <a:r>
              <a:t>Lesson design is all about putting yourself in your learner's shoes, and this is a helpful way to do that. It is all you will have to go on until you can start to get student/day of class feedback.</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a:spLocks noGrp="1" noRot="1" noChangeAspect="1"/>
          </p:cNvSpPr>
          <p:nvPr>
            <p:ph type="sldImg"/>
          </p:nvPr>
        </p:nvSpPr>
        <p:spPr>
          <a:xfrm>
            <a:off x="381000" y="685800"/>
            <a:ext cx="6096000" cy="3429000"/>
          </a:xfrm>
          <a:prstGeom prst="rect">
            <a:avLst/>
          </a:prstGeom>
        </p:spPr>
        <p:txBody>
          <a:bodyPr/>
          <a:lstStyle/>
          <a:p>
            <a:endParaRPr/>
          </a:p>
        </p:txBody>
      </p:sp>
      <p:sp>
        <p:nvSpPr>
          <p:cNvPr id="786" name="Shape 786"/>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Shape 809"/>
          <p:cNvSpPr>
            <a:spLocks noGrp="1" noRot="1" noChangeAspect="1"/>
          </p:cNvSpPr>
          <p:nvPr>
            <p:ph type="sldImg"/>
          </p:nvPr>
        </p:nvSpPr>
        <p:spPr>
          <a:xfrm>
            <a:off x="381000" y="685800"/>
            <a:ext cx="6096000" cy="3429000"/>
          </a:xfrm>
          <a:prstGeom prst="rect">
            <a:avLst/>
          </a:prstGeom>
        </p:spPr>
        <p:txBody>
          <a:bodyPr/>
          <a:lstStyle/>
          <a:p>
            <a:endParaRPr/>
          </a:p>
        </p:txBody>
      </p:sp>
      <p:sp>
        <p:nvSpPr>
          <p:cNvPr id="810" name="Shape 810"/>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xfrm>
            <a:off x="381000" y="685800"/>
            <a:ext cx="6096000" cy="3429000"/>
          </a:xfrm>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noRot="1" noChangeAspect="1"/>
          </p:cNvSpPr>
          <p:nvPr>
            <p:ph type="sldImg"/>
          </p:nvPr>
        </p:nvSpPr>
        <p:spPr>
          <a:xfrm>
            <a:off x="381000" y="685800"/>
            <a:ext cx="6096000" cy="3429000"/>
          </a:xfrm>
          <a:prstGeom prst="rect">
            <a:avLst/>
          </a:prstGeom>
        </p:spPr>
        <p:txBody>
          <a:bodyPr/>
          <a:lstStyle/>
          <a:p>
            <a:endParaRPr/>
          </a:p>
        </p:txBody>
      </p:sp>
      <p:sp>
        <p:nvSpPr>
          <p:cNvPr id="337" name="Shape 337"/>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xfrm>
            <a:off x="381000" y="685800"/>
            <a:ext cx="6096000" cy="3429000"/>
          </a:xfrm>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xfrm>
            <a:off x="381000" y="685800"/>
            <a:ext cx="6096000" cy="3429000"/>
          </a:xfrm>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a:spLocks noGrp="1" noRot="1" noChangeAspect="1"/>
          </p:cNvSpPr>
          <p:nvPr>
            <p:ph type="sldImg"/>
          </p:nvPr>
        </p:nvSpPr>
        <p:spPr>
          <a:xfrm>
            <a:off x="381000" y="685800"/>
            <a:ext cx="6096000" cy="3429000"/>
          </a:xfrm>
          <a:prstGeom prst="rect">
            <a:avLst/>
          </a:prstGeom>
        </p:spPr>
        <p:txBody>
          <a:bodyPr/>
          <a:lstStyle/>
          <a:p>
            <a:endParaRPr/>
          </a:p>
        </p:txBody>
      </p:sp>
      <p:sp>
        <p:nvSpPr>
          <p:cNvPr id="394" name="Shape 394"/>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FFFFFF"/>
        </a:solidFill>
        <a:effectLst/>
      </p:bgPr>
    </p:bg>
    <p:spTree>
      <p:nvGrpSpPr>
        <p:cNvPr id="1" name=""/>
        <p:cNvGrpSpPr/>
        <p:nvPr/>
      </p:nvGrpSpPr>
      <p:grpSpPr>
        <a:xfrm>
          <a:off x="0" y="0"/>
          <a:ext cx="0" cy="0"/>
          <a:chOff x="0" y="0"/>
          <a:chExt cx="0" cy="0"/>
        </a:xfrm>
      </p:grpSpPr>
      <p:sp>
        <p:nvSpPr>
          <p:cNvPr id="11" name="Shape 11"/>
          <p:cNvSpPr txBox="1"/>
          <p:nvPr/>
        </p:nvSpPr>
        <p:spPr>
          <a:xfrm>
            <a:off x="9449828" y="10812247"/>
            <a:ext cx="5844432" cy="2225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lgn="l">
              <a:defRPr sz="5200">
                <a:latin typeface="Helvetica"/>
                <a:ea typeface="Helvetica"/>
                <a:cs typeface="Helvetica"/>
                <a:sym typeface="Helvetica"/>
              </a:defRPr>
            </a:pPr>
            <a:r>
              <a:t>Garrett Grolemund</a:t>
            </a:r>
          </a:p>
          <a:p>
            <a:pPr>
              <a:defRPr sz="2800">
                <a:latin typeface="Helvetica"/>
                <a:ea typeface="Helvetica"/>
                <a:cs typeface="Helvetica"/>
                <a:sym typeface="Helvetica"/>
              </a:defRPr>
            </a:pPr>
            <a:r>
              <a:t>Data Scientist, Educator</a:t>
            </a:r>
          </a:p>
          <a:p>
            <a:pPr>
              <a:defRPr sz="2800">
                <a:latin typeface="Helvetica"/>
                <a:ea typeface="Helvetica"/>
                <a:cs typeface="Helvetica"/>
                <a:sym typeface="Helvetica"/>
              </a:defRPr>
            </a:pPr>
            <a:r>
              <a:t>January 2017</a:t>
            </a:r>
            <a:br/>
            <a:r>
              <a:t>RStudio</a:t>
            </a:r>
          </a:p>
        </p:txBody>
      </p:sp>
      <p:sp>
        <p:nvSpPr>
          <p:cNvPr id="12" name="Shape 12"/>
          <p:cNvSpPr txBox="1"/>
          <p:nvPr/>
        </p:nvSpPr>
        <p:spPr>
          <a:xfrm>
            <a:off x="777634" y="1142340"/>
            <a:ext cx="22828730" cy="42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nSpc>
                <a:spcPct val="80000"/>
              </a:lnSpc>
              <a:defRPr sz="15000">
                <a:latin typeface="Helvetica"/>
                <a:ea typeface="Helvetica"/>
                <a:cs typeface="Helvetica"/>
                <a:sym typeface="Helvetica"/>
              </a:defRPr>
            </a:lvl1pPr>
          </a:lstStyle>
          <a:p>
            <a:pPr>
              <a:defRPr b="1"/>
            </a:pPr>
            <a:r>
              <a:rPr b="0"/>
              <a:t>Master the Tidyverse</a:t>
            </a:r>
          </a:p>
        </p:txBody>
      </p:sp>
      <p:pic>
        <p:nvPicPr>
          <p:cNvPr id="13" name="pasted-image.png"/>
          <p:cNvPicPr>
            <a:picLocks noChangeAspect="1"/>
          </p:cNvPicPr>
          <p:nvPr/>
        </p:nvPicPr>
        <p:blipFill>
          <a:blip r:embed="rId2">
            <a:extLst/>
          </a:blip>
          <a:srcRect l="4726" t="5029" r="4075" b="5848"/>
          <a:stretch>
            <a:fillRect/>
          </a:stretch>
        </p:blipFill>
        <p:spPr>
          <a:xfrm>
            <a:off x="7953374" y="3648680"/>
            <a:ext cx="8477159" cy="6903525"/>
          </a:xfrm>
          <a:prstGeom prst="rect">
            <a:avLst/>
          </a:prstGeom>
          <a:ln w="12700">
            <a:miter lim="400000"/>
          </a:ln>
        </p:spPr>
      </p:pic>
      <p:sp>
        <p:nvSpPr>
          <p:cNvPr id="14" name="Shape 14"/>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ext copy 5">
    <p:bg>
      <p:bgPr>
        <a:solidFill>
          <a:srgbClr val="FFFFFF"/>
        </a:solidFill>
        <a:effectLst/>
      </p:bgPr>
    </p:bg>
    <p:spTree>
      <p:nvGrpSpPr>
        <p:cNvPr id="1" name=""/>
        <p:cNvGrpSpPr/>
        <p:nvPr/>
      </p:nvGrpSpPr>
      <p:grpSpPr>
        <a:xfrm>
          <a:off x="0" y="0"/>
          <a:ext cx="0" cy="0"/>
          <a:chOff x="0" y="0"/>
          <a:chExt cx="0" cy="0"/>
        </a:xfrm>
      </p:grpSpPr>
      <p:pic>
        <p:nvPicPr>
          <p:cNvPr id="99"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100" name="Shape 100"/>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p:bg>
      <p:bgPr>
        <a:solidFill>
          <a:srgbClr val="FFFFFF"/>
        </a:solidFill>
        <a:effectLst/>
      </p:bgPr>
    </p:bg>
    <p:spTree>
      <p:nvGrpSpPr>
        <p:cNvPr id="1" name=""/>
        <p:cNvGrpSpPr/>
        <p:nvPr/>
      </p:nvGrpSpPr>
      <p:grpSpPr>
        <a:xfrm>
          <a:off x="0" y="0"/>
          <a:ext cx="0" cy="0"/>
          <a:chOff x="0" y="0"/>
          <a:chExt cx="0" cy="0"/>
        </a:xfrm>
      </p:grpSpPr>
      <p:sp>
        <p:nvSpPr>
          <p:cNvPr id="107" name="Shape 107"/>
          <p:cNvSpPr txBox="1"/>
          <p:nvPr/>
        </p:nvSpPr>
        <p:spPr>
          <a:xfrm>
            <a:off x="-36668" y="13054142"/>
            <a:ext cx="3779386"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2500">
                <a:solidFill>
                  <a:srgbClr val="78AAD6"/>
                </a:solidFill>
                <a:latin typeface="Helvetica"/>
                <a:ea typeface="Helvetica"/>
                <a:cs typeface="Helvetica"/>
                <a:sym typeface="Helvetica"/>
              </a:defRPr>
            </a:pPr>
            <a:r>
              <a:t>Slides </a:t>
            </a:r>
            <a:r>
              <a:rPr u="sng">
                <a:hlinkClick r:id="rId2"/>
              </a:rPr>
              <a:t>CC BY-SA RStudio</a:t>
            </a:r>
          </a:p>
        </p:txBody>
      </p:sp>
      <p:pic>
        <p:nvPicPr>
          <p:cNvPr id="108"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109" name="Shape 109"/>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116" name="Shape 116"/>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117" name="Shape 117"/>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8" name="Shape 118"/>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a:defRPr>
            </a:lvl1pPr>
          </a:lstStyle>
          <a:p>
            <a:pPr>
              <a:defRPr u="none"/>
            </a:pPr>
            <a:r>
              <a:rPr u="sng">
                <a:hlinkClick r:id="rId2"/>
              </a:rPr>
              <a:t>CC BY-SA RStudio</a:t>
            </a:r>
          </a:p>
        </p:txBody>
      </p:sp>
      <p:pic>
        <p:nvPicPr>
          <p:cNvPr id="119"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120" name="Shape 120"/>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27" name="Shape 127"/>
          <p:cNvSpPr>
            <a:spLocks noGrp="1"/>
          </p:cNvSpPr>
          <p:nvPr>
            <p:ph type="body" sz="quarter" idx="13"/>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28" name="Shape 128"/>
          <p:cNvSpPr>
            <a:spLocks noGrp="1"/>
          </p:cNvSpPr>
          <p:nvPr>
            <p:ph type="body" sz="quarter" idx="14"/>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29" name="Shape 129"/>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a:defRPr>
            </a:lvl1pPr>
          </a:lstStyle>
          <a:p>
            <a:pPr>
              <a:defRPr u="none"/>
            </a:pPr>
            <a:r>
              <a:rPr u="sng">
                <a:hlinkClick r:id="rId2"/>
              </a:rPr>
              <a:t>CC BY-SA RStudio</a:t>
            </a:r>
          </a:p>
        </p:txBody>
      </p:sp>
      <p:sp>
        <p:nvSpPr>
          <p:cNvPr id="130" name="Shape 130"/>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137" name="Shape 137"/>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a:defRPr>
            </a:lvl1pPr>
          </a:lstStyle>
          <a:p>
            <a:pPr>
              <a:defRPr u="none"/>
            </a:pPr>
            <a:r>
              <a:rPr u="sng">
                <a:hlinkClick r:id="rId2"/>
              </a:rPr>
              <a:t>CC BY-SA RStudio</a:t>
            </a:r>
          </a:p>
        </p:txBody>
      </p:sp>
      <p:pic>
        <p:nvPicPr>
          <p:cNvPr id="138"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139" name="Shape 139"/>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pic>
        <p:nvPicPr>
          <p:cNvPr id="146"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147" name="Shape 147"/>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148" name="Shape 148"/>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pic>
        <p:nvPicPr>
          <p:cNvPr id="164" name="pdf-dplyr.png"/>
          <p:cNvPicPr>
            <a:picLocks noChangeAspect="1"/>
          </p:cNvPicPr>
          <p:nvPr/>
        </p:nvPicPr>
        <p:blipFill>
          <a:blip r:embed="rId2">
            <a:extLst/>
          </a:blip>
          <a:stretch>
            <a:fillRect/>
          </a:stretch>
        </p:blipFill>
        <p:spPr>
          <a:xfrm>
            <a:off x="22452291" y="11722529"/>
            <a:ext cx="1536701" cy="1781028"/>
          </a:xfrm>
          <a:prstGeom prst="rect">
            <a:avLst/>
          </a:prstGeom>
          <a:ln w="12700">
            <a:miter lim="400000"/>
          </a:ln>
        </p:spPr>
      </p:pic>
      <p:sp>
        <p:nvSpPr>
          <p:cNvPr id="165" name="Shape 165"/>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166" name="Shape 166"/>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7" name="Shape 167"/>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174" name="Shape 174"/>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175" name="Shape 175"/>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76" name="Shape 176"/>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a:defRPr>
            </a:lvl1pPr>
          </a:lstStyle>
          <a:p>
            <a:pPr>
              <a:defRPr u="none"/>
            </a:pPr>
            <a:r>
              <a:rPr u="sng">
                <a:hlinkClick r:id="rId2"/>
              </a:rPr>
              <a:t>CC BY-SA RStudio</a:t>
            </a:r>
          </a:p>
        </p:txBody>
      </p:sp>
      <p:sp>
        <p:nvSpPr>
          <p:cNvPr id="177" name="Shape 177"/>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ext copy 1">
    <p:bg>
      <p:bgPr>
        <a:solidFill>
          <a:srgbClr val="FFFFFF"/>
        </a:solidFill>
        <a:effectLst/>
      </p:bgPr>
    </p:bg>
    <p:spTree>
      <p:nvGrpSpPr>
        <p:cNvPr id="1" name=""/>
        <p:cNvGrpSpPr/>
        <p:nvPr/>
      </p:nvGrpSpPr>
      <p:grpSpPr>
        <a:xfrm>
          <a:off x="0" y="0"/>
          <a:ext cx="0" cy="0"/>
          <a:chOff x="0" y="0"/>
          <a:chExt cx="0" cy="0"/>
        </a:xfrm>
      </p:grpSpPr>
      <p:sp>
        <p:nvSpPr>
          <p:cNvPr id="184" name="CC BY-SA RStudio"/>
          <p:cNvSpPr txBox="1"/>
          <p:nvPr/>
        </p:nvSpPr>
        <p:spPr>
          <a:xfrm>
            <a:off x="-91160" y="13054143"/>
            <a:ext cx="2826420" cy="523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defRPr sz="2500" u="sng">
                <a:solidFill>
                  <a:srgbClr val="0000FF"/>
                </a:solidFill>
                <a:uFill>
                  <a:solidFill>
                    <a:srgbClr val="0000FF"/>
                  </a:solidFill>
                </a:uFill>
                <a:latin typeface="Helvetica"/>
                <a:ea typeface="Helvetica"/>
                <a:cs typeface="Helvetica"/>
                <a:sym typeface="Helvetica"/>
                <a:hlinkClick r:id="rId2"/>
              </a:defRPr>
            </a:lvl1pPr>
          </a:lstStyle>
          <a:p>
            <a:pPr>
              <a:defRPr>
                <a:solidFill>
                  <a:srgbClr val="78AAD6"/>
                </a:solidFill>
                <a:uFillTx/>
              </a:defRPr>
            </a:pPr>
            <a:r>
              <a:rPr>
                <a:solidFill>
                  <a:srgbClr val="0000FF"/>
                </a:solidFill>
                <a:uFill>
                  <a:solidFill>
                    <a:srgbClr val="0000FF"/>
                  </a:solidFill>
                </a:uFill>
                <a:hlinkClick r:id="rId2"/>
              </a:rPr>
              <a:t>CC BY-SA RStudio</a:t>
            </a:r>
          </a:p>
        </p:txBody>
      </p:sp>
      <p:sp>
        <p:nvSpPr>
          <p:cNvPr id="185" name="Shape 185"/>
          <p:cNvSpPr txBox="1">
            <a:spLocks noGrp="1"/>
          </p:cNvSpPr>
          <p:nvPr>
            <p:ph type="sldNum" sz="quarter" idx="2"/>
          </p:nvPr>
        </p:nvSpPr>
        <p:spPr>
          <a:xfrm>
            <a:off x="11952883" y="13019484"/>
            <a:ext cx="460375" cy="498475"/>
          </a:xfrm>
          <a:prstGeom prst="rect">
            <a:avLst/>
          </a:prstGeom>
        </p:spPr>
        <p:txBody>
          <a:bodyPr lIns="71436" tIns="71436" rIns="71436" bIns="71436"/>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ransition Slide">
    <p:bg>
      <p:bgPr>
        <a:gradFill flip="none" rotWithShape="1">
          <a:gsLst>
            <a:gs pos="0">
              <a:srgbClr val="4287C7"/>
            </a:gs>
            <a:gs pos="81366">
              <a:srgbClr val="4D7090"/>
            </a:gs>
            <a:gs pos="100000">
              <a:srgbClr val="585858"/>
            </a:gs>
          </a:gsLst>
          <a:path path="circle">
            <a:fillToRect l="50000" t="50000" r="50000" b="50000"/>
          </a:path>
        </a:gradFill>
        <a:effectLst/>
      </p:bgPr>
    </p:bg>
    <p:spTree>
      <p:nvGrpSpPr>
        <p:cNvPr id="1" name=""/>
        <p:cNvGrpSpPr/>
        <p:nvPr/>
      </p:nvGrpSpPr>
      <p:grpSpPr>
        <a:xfrm>
          <a:off x="0" y="0"/>
          <a:ext cx="0" cy="0"/>
          <a:chOff x="0" y="0"/>
          <a:chExt cx="0" cy="0"/>
        </a:xfrm>
      </p:grpSpPr>
      <p:pic>
        <p:nvPicPr>
          <p:cNvPr id="21" name="image2.png"/>
          <p:cNvPicPr>
            <a:picLocks noChangeAspect="1"/>
          </p:cNvPicPr>
          <p:nvPr/>
        </p:nvPicPr>
        <p:blipFill>
          <a:blip r:embed="rId2">
            <a:alphaModFix amt="5000"/>
            <a:extLst/>
          </a:blip>
          <a:stretch>
            <a:fillRect/>
          </a:stretch>
        </p:blipFill>
        <p:spPr>
          <a:xfrm>
            <a:off x="17445533" y="7107732"/>
            <a:ext cx="7624268" cy="7624268"/>
          </a:xfrm>
          <a:prstGeom prst="rect">
            <a:avLst/>
          </a:prstGeom>
          <a:ln w="12700">
            <a:miter lim="400000"/>
          </a:ln>
        </p:spPr>
      </p:pic>
      <p:sp>
        <p:nvSpPr>
          <p:cNvPr id="22" name="Shape 22"/>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txBox="1">
            <a:spLocks noGrp="1"/>
          </p:cNvSpPr>
          <p:nvPr>
            <p:ph type="title"/>
          </p:nvPr>
        </p:nvSpPr>
        <p:spPr>
          <a:xfrm>
            <a:off x="831199" y="5735599"/>
            <a:ext cx="22721602" cy="2244801"/>
          </a:xfrm>
          <a:prstGeom prst="rect">
            <a:avLst/>
          </a:prstGeom>
        </p:spPr>
        <p:txBody>
          <a:bodyPr lIns="243799" tIns="243799" rIns="243799" bIns="243799"/>
          <a:lstStyle>
            <a:lvl1pPr algn="ctr" defTabSz="2438400">
              <a:defRPr sz="9600" cap="none">
                <a:solidFill>
                  <a:srgbClr val="F3F3F3"/>
                </a:solidFill>
              </a:defRPr>
            </a:lvl1pPr>
          </a:lstStyle>
          <a:p>
            <a:r>
              <a:t>Title Text</a:t>
            </a:r>
          </a:p>
        </p:txBody>
      </p:sp>
      <p:sp>
        <p:nvSpPr>
          <p:cNvPr id="30" name="Shape 30"/>
          <p:cNvSpPr txBox="1">
            <a:spLocks noGrp="1"/>
          </p:cNvSpPr>
          <p:nvPr>
            <p:ph type="sldNum" sz="quarter" idx="2"/>
          </p:nvPr>
        </p:nvSpPr>
        <p:spPr>
          <a:xfrm>
            <a:off x="23188836" y="12524794"/>
            <a:ext cx="867584" cy="870498"/>
          </a:xfrm>
          <a:prstGeom prst="rect">
            <a:avLst/>
          </a:prstGeom>
        </p:spPr>
        <p:txBody>
          <a:bodyPr lIns="243799" tIns="243799" rIns="243799" bIns="243799" anchor="ctr"/>
          <a:lstStyle>
            <a:lvl1pPr algn="r" defTabSz="2438400">
              <a:defRPr sz="2600">
                <a:solidFill>
                  <a:srgbClr val="ADADAD"/>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ext copy 1">
    <p:bg>
      <p:bgPr>
        <a:solidFill>
          <a:srgbClr val="FFFFFF"/>
        </a:solidFill>
        <a:effectLst/>
      </p:bgPr>
    </p:bg>
    <p:spTree>
      <p:nvGrpSpPr>
        <p:cNvPr id="1" name=""/>
        <p:cNvGrpSpPr/>
        <p:nvPr/>
      </p:nvGrpSpPr>
      <p:grpSpPr>
        <a:xfrm>
          <a:off x="0" y="0"/>
          <a:ext cx="0" cy="0"/>
          <a:chOff x="0" y="0"/>
          <a:chExt cx="0" cy="0"/>
        </a:xfrm>
      </p:grpSpPr>
      <p:pic>
        <p:nvPicPr>
          <p:cNvPr id="46"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47" name="Shape 47"/>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54" name="Shape 54"/>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55" name="Shape 55"/>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pic>
        <p:nvPicPr>
          <p:cNvPr id="56"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57" name="Shape 57"/>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ext copy">
    <p:bg>
      <p:bgPr>
        <a:solidFill>
          <a:srgbClr val="FFFFFF"/>
        </a:solidFill>
        <a:effectLst/>
      </p:bgPr>
    </p:bg>
    <p:spTree>
      <p:nvGrpSpPr>
        <p:cNvPr id="1" name=""/>
        <p:cNvGrpSpPr/>
        <p:nvPr/>
      </p:nvGrpSpPr>
      <p:grpSpPr>
        <a:xfrm>
          <a:off x="0" y="0"/>
          <a:ext cx="0" cy="0"/>
          <a:chOff x="0" y="0"/>
          <a:chExt cx="0" cy="0"/>
        </a:xfrm>
      </p:grpSpPr>
      <p:pic>
        <p:nvPicPr>
          <p:cNvPr id="64"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65" name="Shape 65"/>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p:bg>
      <p:bgPr>
        <a:solidFill>
          <a:srgbClr val="FFFFFF"/>
        </a:solidFill>
        <a:effectLst/>
      </p:bgPr>
    </p:bg>
    <p:spTree>
      <p:nvGrpSpPr>
        <p:cNvPr id="1" name=""/>
        <p:cNvGrpSpPr/>
        <p:nvPr/>
      </p:nvGrpSpPr>
      <p:grpSpPr>
        <a:xfrm>
          <a:off x="0" y="0"/>
          <a:ext cx="0" cy="0"/>
          <a:chOff x="0" y="0"/>
          <a:chExt cx="0" cy="0"/>
        </a:xfrm>
      </p:grpSpPr>
      <p:sp>
        <p:nvSpPr>
          <p:cNvPr id="72" name="Shape 72"/>
          <p:cNvSpPr txBox="1"/>
          <p:nvPr/>
        </p:nvSpPr>
        <p:spPr>
          <a:xfrm>
            <a:off x="-110024" y="13054142"/>
            <a:ext cx="3796904"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2500">
                <a:solidFill>
                  <a:srgbClr val="78AAD6"/>
                </a:solidFill>
                <a:latin typeface="Helvetica"/>
                <a:ea typeface="Helvetica"/>
                <a:cs typeface="Helvetica"/>
                <a:sym typeface="Helvetica"/>
              </a:defRPr>
            </a:pPr>
            <a:r>
              <a:t>Slides </a:t>
            </a:r>
            <a:r>
              <a:rPr u="sng">
                <a:hlinkClick r:id="rId2"/>
              </a:rPr>
              <a:t>CC-BY-SA RStudio</a:t>
            </a:r>
          </a:p>
        </p:txBody>
      </p:sp>
      <p:pic>
        <p:nvPicPr>
          <p:cNvPr id="73"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74" name="Shape 74"/>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81" name="Shape 81"/>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82" name="Shape 82"/>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pic>
        <p:nvPicPr>
          <p:cNvPr id="83"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84" name="Shape 84"/>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ext copy 11">
    <p:bg>
      <p:bgPr>
        <a:solidFill>
          <a:srgbClr val="FFFFFF"/>
        </a:solidFill>
        <a:effectLst/>
      </p:bgPr>
    </p:bg>
    <p:spTree>
      <p:nvGrpSpPr>
        <p:cNvPr id="1" name=""/>
        <p:cNvGrpSpPr/>
        <p:nvPr/>
      </p:nvGrpSpPr>
      <p:grpSpPr>
        <a:xfrm>
          <a:off x="0" y="0"/>
          <a:ext cx="0" cy="0"/>
          <a:chOff x="0" y="0"/>
          <a:chExt cx="0" cy="0"/>
        </a:xfrm>
      </p:grpSpPr>
      <p:pic>
        <p:nvPicPr>
          <p:cNvPr id="91"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92" name="Shape 92"/>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0"/>
          <a:srcRect/>
          <a:stretch>
            <a:fillRect/>
          </a:stretch>
        </a:blipFill>
        <a:effectLst/>
      </p:bgPr>
    </p:bg>
    <p:spTree>
      <p:nvGrpSpPr>
        <p:cNvPr id="1" name=""/>
        <p:cNvGrpSpPr/>
        <p:nvPr/>
      </p:nvGrpSpPr>
      <p:grpSpPr>
        <a:xfrm>
          <a:off x="0" y="0"/>
          <a:ext cx="0" cy="0"/>
          <a:chOff x="0" y="0"/>
          <a:chExt cx="0" cy="0"/>
        </a:xfrm>
      </p:grpSpPr>
      <p:sp>
        <p:nvSpPr>
          <p:cNvPr id="2" name="Shape 2"/>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Shape 3"/>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defTabSz="825500">
              <a:defRPr sz="2400">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6" r:id="rId16"/>
    <p:sldLayoutId id="2147483667" r:id="rId17"/>
    <p:sldLayoutId id="2147483668" r:id="rId18"/>
  </p:sldLayoutIdLst>
  <p:transition spd="med"/>
  <p:txStyles>
    <p:titleStyle>
      <a:lvl1pPr marL="0" marR="0" indent="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9pPr>
    </p:titleStyle>
    <p:bodyStyle>
      <a:lvl1pPr marL="609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1pPr>
      <a:lvl2pPr marL="1346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2pPr>
      <a:lvl3pPr marL="2083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3pPr>
      <a:lvl4pPr marL="2819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4pPr>
      <a:lvl5pPr marL="35563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5pPr>
      <a:lvl6pPr marL="4292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6pPr>
      <a:lvl7pPr marL="5029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7pPr>
      <a:lvl8pPr marL="5766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8pPr>
      <a:lvl9pPr marL="6502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tif"/><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hyperlink" Target="http://www.git.com" TargetMode="Externa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hyperlink" Target="http://zevross.com/blog/2017/06/19/tips-and-tricks-for-working-with-images-and-figures-in-r-markdown-documents/" TargetMode="External"/><Relationship Id="rId5" Type="http://schemas.openxmlformats.org/officeDocument/2006/relationships/image" Target="../media/image30.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hyperlink" Target="http://zevross.com/blog/2017/06/19/tips-and-tricks-for-working-with-images-and-figures-in-r-markdown-documents/" TargetMode="External"/><Relationship Id="rId5" Type="http://schemas.openxmlformats.org/officeDocument/2006/relationships/image" Target="../media/image30.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ymlthis.r-lib.org/" TargetMode="Externa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creativecommons.org/licenses/by-sa/4.0/" TargetMode="External"/><Relationship Id="rId7"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hyperlink" Target="http://rmarkdown.rstudio.com/formats.html"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38.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creativecommons.org/licenses/by-sa/4.0/" TargetMode="External"/><Relationship Id="rId7" Type="http://schemas.openxmlformats.org/officeDocument/2006/relationships/image" Target="../media/image12.png"/><Relationship Id="rId12" Type="http://schemas.openxmlformats.org/officeDocument/2006/relationships/image" Target="../media/image17.ti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rmarkdown.png"/>
          <p:cNvPicPr>
            <a:picLocks noChangeAspect="1"/>
          </p:cNvPicPr>
          <p:nvPr/>
        </p:nvPicPr>
        <p:blipFill>
          <a:blip r:embed="rId2">
            <a:extLst/>
          </a:blip>
          <a:stretch>
            <a:fillRect/>
          </a:stretch>
        </p:blipFill>
        <p:spPr>
          <a:xfrm>
            <a:off x="8966200" y="4386629"/>
            <a:ext cx="6451600" cy="7478125"/>
          </a:xfrm>
          <a:prstGeom prst="rect">
            <a:avLst/>
          </a:prstGeom>
          <a:ln w="12700">
            <a:miter lim="400000"/>
          </a:ln>
        </p:spPr>
      </p:pic>
      <p:sp>
        <p:nvSpPr>
          <p:cNvPr id="195" name="Shape 195"/>
          <p:cNvSpPr txBox="1"/>
          <p:nvPr/>
        </p:nvSpPr>
        <p:spPr>
          <a:xfrm>
            <a:off x="777635" y="370480"/>
            <a:ext cx="22828730" cy="42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nSpc>
                <a:spcPct val="80000"/>
              </a:lnSpc>
              <a:defRPr sz="15000">
                <a:latin typeface="Helvetica"/>
                <a:ea typeface="Helvetica"/>
                <a:cs typeface="Helvetica"/>
                <a:sym typeface="Helvetica"/>
              </a:defRPr>
            </a:lvl1pPr>
          </a:lstStyle>
          <a:p>
            <a:pPr>
              <a:defRPr b="1"/>
            </a:pPr>
            <a:r>
              <a:rPr b="0" dirty="0"/>
              <a:t>Report Reproducibly with</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5" name="reticulate.png"/>
          <p:cNvPicPr>
            <a:picLocks noChangeAspect="1"/>
          </p:cNvPicPr>
          <p:nvPr/>
        </p:nvPicPr>
        <p:blipFill>
          <a:blip r:embed="rId2">
            <a:extLst/>
          </a:blip>
          <a:stretch>
            <a:fillRect/>
          </a:stretch>
        </p:blipFill>
        <p:spPr>
          <a:xfrm>
            <a:off x="15774458" y="6133698"/>
            <a:ext cx="7118803" cy="5500893"/>
          </a:xfrm>
          <a:prstGeom prst="rect">
            <a:avLst/>
          </a:prstGeom>
          <a:ln w="25400">
            <a:solidFill>
              <a:srgbClr val="000000"/>
            </a:solidFill>
            <a:miter lim="400000"/>
          </a:ln>
        </p:spPr>
      </p:pic>
      <p:pic>
        <p:nvPicPr>
          <p:cNvPr id="376"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377" name="Shape 377"/>
          <p:cNvSpPr txBox="1"/>
          <p:nvPr/>
        </p:nvSpPr>
        <p:spPr>
          <a:xfrm>
            <a:off x="4025135" y="274768"/>
            <a:ext cx="1636849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a:latin typeface="Helvetica"/>
                <a:ea typeface="Helvetica"/>
                <a:cs typeface="Helvetica"/>
                <a:sym typeface="Helvetica"/>
              </a:defRPr>
            </a:lvl1pPr>
          </a:lstStyle>
          <a:p>
            <a:r>
              <a:t>Reticulate</a:t>
            </a:r>
          </a:p>
        </p:txBody>
      </p:sp>
      <p:sp>
        <p:nvSpPr>
          <p:cNvPr id="378" name="Shape 378"/>
          <p:cNvSpPr txBox="1"/>
          <p:nvPr/>
        </p:nvSpPr>
        <p:spPr>
          <a:xfrm>
            <a:off x="15125975" y="2791214"/>
            <a:ext cx="7864142" cy="19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a:defRPr sz="6000">
                <a:latin typeface="Helvetica"/>
                <a:ea typeface="Helvetica"/>
                <a:cs typeface="Helvetica"/>
                <a:sym typeface="Helvetica"/>
              </a:defRPr>
            </a:lvl1pPr>
          </a:lstStyle>
          <a:p>
            <a:r>
              <a:t>A package for using R  and Python together.</a:t>
            </a:r>
          </a:p>
        </p:txBody>
      </p:sp>
      <p:sp>
        <p:nvSpPr>
          <p:cNvPr id="379" name="Shape 379"/>
          <p:cNvSpPr/>
          <p:nvPr/>
        </p:nvSpPr>
        <p:spPr>
          <a:xfrm>
            <a:off x="14785700" y="2887512"/>
            <a:ext cx="4567912" cy="9824449"/>
          </a:xfrm>
          <a:custGeom>
            <a:avLst/>
            <a:gdLst/>
            <a:ahLst/>
            <a:cxnLst>
              <a:cxn ang="0">
                <a:pos x="wd2" y="hd2"/>
              </a:cxn>
              <a:cxn ang="5400000">
                <a:pos x="wd2" y="hd2"/>
              </a:cxn>
              <a:cxn ang="10800000">
                <a:pos x="wd2" y="hd2"/>
              </a:cxn>
              <a:cxn ang="16200000">
                <a:pos x="wd2" y="hd2"/>
              </a:cxn>
            </a:cxnLst>
            <a:rect l="0" t="0" r="r" b="b"/>
            <a:pathLst>
              <a:path w="21600" h="21600" extrusionOk="0">
                <a:moveTo>
                  <a:pt x="193" y="0"/>
                </a:moveTo>
                <a:lnTo>
                  <a:pt x="21600" y="8770"/>
                </a:lnTo>
                <a:lnTo>
                  <a:pt x="21538" y="14090"/>
                </a:lnTo>
                <a:lnTo>
                  <a:pt x="0" y="21600"/>
                </a:lnTo>
                <a:lnTo>
                  <a:pt x="193"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380" name="Shape 380"/>
          <p:cNvSpPr/>
          <p:nvPr/>
        </p:nvSpPr>
        <p:spPr>
          <a:xfrm>
            <a:off x="15854229" y="6852705"/>
            <a:ext cx="3498346" cy="2491478"/>
          </a:xfrm>
          <a:prstGeom prst="rect">
            <a:avLst/>
          </a:prstGeom>
          <a:solidFill>
            <a:srgbClr val="53585F">
              <a:alpha val="60770"/>
            </a:srgbClr>
          </a:solidFill>
          <a:ln w="254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pic>
        <p:nvPicPr>
          <p:cNvPr id="381" name="reticulate.png"/>
          <p:cNvPicPr>
            <a:picLocks noChangeAspect="1"/>
          </p:cNvPicPr>
          <p:nvPr/>
        </p:nvPicPr>
        <p:blipFill>
          <a:blip r:embed="rId4">
            <a:extLst/>
          </a:blip>
          <a:srcRect t="13571" r="49706" b="41690"/>
          <a:stretch>
            <a:fillRect/>
          </a:stretch>
        </p:blipFill>
        <p:spPr>
          <a:xfrm>
            <a:off x="573060" y="2880982"/>
            <a:ext cx="14257720" cy="9800476"/>
          </a:xfrm>
          <a:prstGeom prst="rect">
            <a:avLst/>
          </a:prstGeom>
          <a:ln w="25400">
            <a:solidFill>
              <a:srgbClr val="000000"/>
            </a:solidFill>
            <a:miter lim="400000"/>
          </a:ln>
        </p:spPr>
      </p:pic>
      <p:sp>
        <p:nvSpPr>
          <p:cNvPr id="382" name="Shape 382"/>
          <p:cNvSpPr txBox="1"/>
          <p:nvPr/>
        </p:nvSpPr>
        <p:spPr>
          <a:xfrm>
            <a:off x="11718515" y="12663871"/>
            <a:ext cx="946970"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385"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pic>
        <p:nvPicPr>
          <p:cNvPr id="386" name="pasted-image.tiff"/>
          <p:cNvPicPr>
            <a:picLocks noChangeAspect="1"/>
          </p:cNvPicPr>
          <p:nvPr/>
        </p:nvPicPr>
        <p:blipFill>
          <a:blip r:embed="rId5">
            <a:extLst/>
          </a:blip>
          <a:stretch>
            <a:fillRect/>
          </a:stretch>
        </p:blipFill>
        <p:spPr>
          <a:xfrm>
            <a:off x="1574166" y="888615"/>
            <a:ext cx="7776954" cy="11938770"/>
          </a:xfrm>
          <a:prstGeom prst="rect">
            <a:avLst/>
          </a:prstGeom>
          <a:ln w="12700">
            <a:miter lim="400000"/>
          </a:ln>
        </p:spPr>
      </p:pic>
      <p:sp>
        <p:nvSpPr>
          <p:cNvPr id="387" name="Shape 387"/>
          <p:cNvSpPr txBox="1"/>
          <p:nvPr/>
        </p:nvSpPr>
        <p:spPr>
          <a:xfrm>
            <a:off x="10132075" y="1800205"/>
            <a:ext cx="13061466" cy="20745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defRPr sz="7200">
                <a:latin typeface="Helvetica"/>
                <a:ea typeface="Helvetica"/>
                <a:cs typeface="Helvetica"/>
                <a:sym typeface="Helvetica"/>
              </a:defRPr>
            </a:lvl1pPr>
          </a:lstStyle>
          <a:p>
            <a:r>
              <a:t>bookdown.org/yihui/rmarkdown/</a:t>
            </a:r>
          </a:p>
        </p:txBody>
      </p:sp>
      <p:sp>
        <p:nvSpPr>
          <p:cNvPr id="388" name="Shape 388"/>
          <p:cNvSpPr txBox="1"/>
          <p:nvPr/>
        </p:nvSpPr>
        <p:spPr>
          <a:xfrm rot="21271686">
            <a:off x="12052738" y="6275756"/>
            <a:ext cx="6771452" cy="1285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7500">
                <a:solidFill>
                  <a:srgbClr val="78AAD6"/>
                </a:solidFill>
                <a:latin typeface="Helvetica"/>
                <a:ea typeface="Helvetica"/>
                <a:cs typeface="Helvetica"/>
                <a:sym typeface="Helvetica"/>
              </a:defRPr>
            </a:lvl1pPr>
          </a:lstStyle>
          <a:p>
            <a:r>
              <a:t>ONLINE, FREE</a:t>
            </a:r>
          </a:p>
        </p:txBody>
      </p:sp>
      <p:pic>
        <p:nvPicPr>
          <p:cNvPr id="389" name="Shape" descr="Shape"/>
          <p:cNvPicPr>
            <a:picLocks/>
          </p:cNvPicPr>
          <p:nvPr/>
        </p:nvPicPr>
        <p:blipFill>
          <a:blip r:embed="rId6">
            <a:extLst/>
          </a:blip>
          <a:stretch>
            <a:fillRect/>
          </a:stretch>
        </p:blipFill>
        <p:spPr>
          <a:xfrm>
            <a:off x="19017849" y="3542115"/>
            <a:ext cx="1570978" cy="3110273"/>
          </a:xfrm>
          <a:prstGeom prst="rect">
            <a:avLst/>
          </a:prstGeom>
        </p:spPr>
      </p:pic>
      <p:sp>
        <p:nvSpPr>
          <p:cNvPr id="391" name="Shape 391"/>
          <p:cNvSpPr/>
          <p:nvPr/>
        </p:nvSpPr>
        <p:spPr>
          <a:xfrm>
            <a:off x="10347929" y="3221294"/>
            <a:ext cx="12632346" cy="361422"/>
          </a:xfrm>
          <a:custGeom>
            <a:avLst/>
            <a:gdLst/>
            <a:ahLst/>
            <a:cxnLst>
              <a:cxn ang="0">
                <a:pos x="wd2" y="hd2"/>
              </a:cxn>
              <a:cxn ang="5400000">
                <a:pos x="wd2" y="hd2"/>
              </a:cxn>
              <a:cxn ang="10800000">
                <a:pos x="wd2" y="hd2"/>
              </a:cxn>
              <a:cxn ang="16200000">
                <a:pos x="wd2" y="hd2"/>
              </a:cxn>
            </a:cxnLst>
            <a:rect l="0" t="0" r="r" b="b"/>
            <a:pathLst>
              <a:path w="21600" h="20401" extrusionOk="0">
                <a:moveTo>
                  <a:pt x="0" y="20401"/>
                </a:moveTo>
                <a:cubicBezTo>
                  <a:pt x="3581" y="8573"/>
                  <a:pt x="7176" y="1881"/>
                  <a:pt x="10775" y="344"/>
                </a:cubicBezTo>
                <a:cubicBezTo>
                  <a:pt x="14387" y="-1199"/>
                  <a:pt x="17998" y="2450"/>
                  <a:pt x="21600" y="11282"/>
                </a:cubicBezTo>
              </a:path>
            </a:pathLst>
          </a:custGeom>
          <a:ln w="203200">
            <a:solidFill>
              <a:srgbClr val="78AAD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392" name="Shape 392"/>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396" name="Shape 396"/>
          <p:cNvSpPr txBox="1"/>
          <p:nvPr/>
        </p:nvSpPr>
        <p:spPr>
          <a:xfrm>
            <a:off x="2833687" y="477594"/>
            <a:ext cx="18716626"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Markdown</a:t>
            </a:r>
          </a:p>
        </p:txBody>
      </p:sp>
      <p:grpSp>
        <p:nvGrpSpPr>
          <p:cNvPr id="402" name="Group 402"/>
          <p:cNvGrpSpPr/>
          <p:nvPr/>
        </p:nvGrpSpPr>
        <p:grpSpPr>
          <a:xfrm>
            <a:off x="6334738" y="4190108"/>
            <a:ext cx="8738191" cy="8804740"/>
            <a:chOff x="0" y="0"/>
            <a:chExt cx="8738189" cy="8804739"/>
          </a:xfrm>
        </p:grpSpPr>
        <p:pic>
          <p:nvPicPr>
            <p:cNvPr id="397" name="Screen Shot 2017-07-05 at 3.09.22 PM.png"/>
            <p:cNvPicPr>
              <a:picLocks noChangeAspect="1"/>
            </p:cNvPicPr>
            <p:nvPr/>
          </p:nvPicPr>
          <p:blipFill>
            <a:blip r:embed="rId3">
              <a:extLst/>
            </a:blip>
            <a:srcRect l="6416" t="29335" r="47324" b="15077"/>
            <a:stretch>
              <a:fillRect/>
            </a:stretch>
          </p:blipFill>
          <p:spPr>
            <a:xfrm>
              <a:off x="0" y="0"/>
              <a:ext cx="8738190" cy="8804740"/>
            </a:xfrm>
            <a:prstGeom prst="rect">
              <a:avLst/>
            </a:prstGeom>
            <a:ln w="25400" cap="flat">
              <a:solidFill>
                <a:srgbClr val="000000"/>
              </a:solidFill>
              <a:prstDash val="solid"/>
              <a:miter lim="400000"/>
            </a:ln>
            <a:effectLst/>
          </p:spPr>
        </p:pic>
        <p:grpSp>
          <p:nvGrpSpPr>
            <p:cNvPr id="400" name="Group 400"/>
            <p:cNvGrpSpPr/>
            <p:nvPr/>
          </p:nvGrpSpPr>
          <p:grpSpPr>
            <a:xfrm>
              <a:off x="7908500" y="3852197"/>
              <a:ext cx="482833" cy="274834"/>
              <a:chOff x="0" y="0"/>
              <a:chExt cx="482831" cy="274833"/>
            </a:xfrm>
          </p:grpSpPr>
          <p:sp>
            <p:nvSpPr>
              <p:cNvPr id="398" name="Shape 398"/>
              <p:cNvSpPr/>
              <p:nvPr/>
            </p:nvSpPr>
            <p:spPr>
              <a:xfrm>
                <a:off x="0" y="0"/>
                <a:ext cx="482832" cy="274834"/>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99" name="Shape 399"/>
              <p:cNvSpPr/>
              <p:nvPr/>
            </p:nvSpPr>
            <p:spPr>
              <a:xfrm rot="5427224">
                <a:off x="164522" y="84764"/>
                <a:ext cx="210145" cy="1061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401" name="Shape 401"/>
            <p:cNvSpPr/>
            <p:nvPr/>
          </p:nvSpPr>
          <p:spPr>
            <a:xfrm>
              <a:off x="874572" y="4214183"/>
              <a:ext cx="179211" cy="739488"/>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403" name="Shape 403"/>
          <p:cNvSpPr/>
          <p:nvPr/>
        </p:nvSpPr>
        <p:spPr>
          <a:xfrm>
            <a:off x="15947502" y="6512894"/>
            <a:ext cx="7364811" cy="2630885"/>
          </a:xfrm>
          <a:prstGeom prst="wedgeRoundRectCallout">
            <a:avLst>
              <a:gd name="adj1" fmla="val -96880"/>
              <a:gd name="adj2" fmla="val -14978"/>
              <a:gd name="adj3" fmla="val 16667"/>
            </a:avLst>
          </a:prstGeom>
          <a:solidFill>
            <a:srgbClr val="53585F"/>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lnSpc>
                <a:spcPct val="80000"/>
              </a:lnSpc>
              <a:defRPr sz="6000" b="1">
                <a:solidFill>
                  <a:srgbClr val="FFFFFF"/>
                </a:solidFill>
                <a:latin typeface="Helvetica"/>
                <a:ea typeface="Helvetica"/>
                <a:cs typeface="Helvetica"/>
                <a:sym typeface="Helvetica"/>
              </a:defRPr>
            </a:lvl1pPr>
          </a:lstStyle>
          <a:p>
            <a:r>
              <a:t>Text in markdown</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414"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16" name="Shape 416"/>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17" name="Shape 417"/>
          <p:cNvSpPr txBox="1"/>
          <p:nvPr/>
        </p:nvSpPr>
        <p:spPr>
          <a:xfrm>
            <a:off x="6008921" y="5889649"/>
            <a:ext cx="5398584" cy="6437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spcBef>
                <a:spcPts val="1500"/>
              </a:spcBef>
              <a:defRPr sz="4400">
                <a:latin typeface="Monaco"/>
                <a:ea typeface="Monaco"/>
                <a:cs typeface="Monaco"/>
                <a:sym typeface="Monaco"/>
              </a:defRPr>
            </a:pPr>
            <a:r>
              <a:t># Header 1  </a:t>
            </a:r>
          </a:p>
          <a:p>
            <a:pPr algn="l">
              <a:spcBef>
                <a:spcPts val="1500"/>
              </a:spcBef>
              <a:defRPr sz="4400">
                <a:latin typeface="Monaco"/>
                <a:ea typeface="Monaco"/>
                <a:cs typeface="Monaco"/>
                <a:sym typeface="Monaco"/>
              </a:defRPr>
            </a:pPr>
            <a:r>
              <a:t>## Header 2</a:t>
            </a:r>
          </a:p>
          <a:p>
            <a:pPr algn="l">
              <a:spcBef>
                <a:spcPts val="1500"/>
              </a:spcBef>
              <a:defRPr sz="4400">
                <a:latin typeface="Monaco"/>
                <a:ea typeface="Monaco"/>
                <a:cs typeface="Monaco"/>
                <a:sym typeface="Monaco"/>
              </a:defRPr>
            </a:pPr>
            <a:r>
              <a:t>### Header 3</a:t>
            </a:r>
          </a:p>
          <a:p>
            <a:pPr algn="l">
              <a:spcBef>
                <a:spcPts val="1500"/>
              </a:spcBef>
              <a:defRPr sz="4400">
                <a:latin typeface="Monaco"/>
                <a:ea typeface="Monaco"/>
                <a:cs typeface="Monaco"/>
                <a:sym typeface="Monaco"/>
              </a:defRPr>
            </a:pPr>
            <a:r>
              <a:t>#### Header 4</a:t>
            </a:r>
          </a:p>
          <a:p>
            <a:pPr algn="l">
              <a:spcBef>
                <a:spcPts val="1500"/>
              </a:spcBef>
              <a:defRPr sz="4400">
                <a:latin typeface="Monaco"/>
                <a:ea typeface="Monaco"/>
                <a:cs typeface="Monaco"/>
                <a:sym typeface="Monaco"/>
              </a:defRPr>
            </a:pPr>
            <a:r>
              <a:t>##### Header 5</a:t>
            </a:r>
          </a:p>
          <a:p>
            <a:pPr algn="l">
              <a:spcBef>
                <a:spcPts val="1500"/>
              </a:spcBef>
              <a:defRPr sz="4400">
                <a:latin typeface="Monaco"/>
                <a:ea typeface="Monaco"/>
                <a:cs typeface="Monaco"/>
                <a:sym typeface="Monaco"/>
              </a:defRPr>
            </a:pPr>
            <a:r>
              <a:t>###### Header 6</a:t>
            </a:r>
          </a:p>
        </p:txBody>
      </p:sp>
      <p:sp>
        <p:nvSpPr>
          <p:cNvPr id="419" name="Shape 419"/>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20" name="Shape 420"/>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pic>
        <p:nvPicPr>
          <p:cNvPr id="421" name="Screen Shot 2014-06-13 at 5.02.36 PM.png"/>
          <p:cNvPicPr>
            <a:picLocks noChangeAspect="1"/>
          </p:cNvPicPr>
          <p:nvPr/>
        </p:nvPicPr>
        <p:blipFill>
          <a:blip r:embed="rId5">
            <a:extLst/>
          </a:blip>
          <a:stretch>
            <a:fillRect/>
          </a:stretch>
        </p:blipFill>
        <p:spPr>
          <a:xfrm>
            <a:off x="13367198" y="5503625"/>
            <a:ext cx="5398584" cy="6559280"/>
          </a:xfrm>
          <a:prstGeom prst="rect">
            <a:avLst/>
          </a:prstGeom>
          <a:ln w="12700">
            <a:miter lim="400000"/>
          </a:ln>
        </p:spPr>
      </p:pic>
      <p:sp>
        <p:nvSpPr>
          <p:cNvPr id="422" name="Shape 422"/>
          <p:cNvSpPr txBox="1"/>
          <p:nvPr/>
        </p:nvSpPr>
        <p:spPr>
          <a:xfrm>
            <a:off x="6959284" y="9392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Headers</a:t>
            </a:r>
          </a:p>
        </p:txBody>
      </p:sp>
      <p:sp>
        <p:nvSpPr>
          <p:cNvPr id="423" name="Shape 423"/>
          <p:cNvSpPr txBox="1"/>
          <p:nvPr/>
        </p:nvSpPr>
        <p:spPr>
          <a:xfrm>
            <a:off x="5995958" y="2902055"/>
            <a:ext cx="13395236" cy="28805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l">
              <a:defRPr sz="6000">
                <a:latin typeface="Helvetica"/>
                <a:ea typeface="Helvetica"/>
                <a:cs typeface="Helvetica"/>
                <a:sym typeface="Helvetica"/>
              </a:defRPr>
            </a:pPr>
            <a:r>
              <a:rPr dirty="0"/>
              <a:t>Use # to create headers. </a:t>
            </a:r>
          </a:p>
          <a:p>
            <a:pPr algn="l">
              <a:defRPr sz="6000">
                <a:latin typeface="Helvetica"/>
                <a:ea typeface="Helvetica"/>
                <a:cs typeface="Helvetica"/>
                <a:sym typeface="Helvetica"/>
              </a:defRPr>
            </a:pPr>
            <a:r>
              <a:rPr dirty="0"/>
              <a:t>Multiple #’s create lower level headers.</a:t>
            </a:r>
          </a:p>
        </p:txBody>
      </p:sp>
      <p:sp>
        <p:nvSpPr>
          <p:cNvPr id="424" name="Shape 424"/>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429"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31" name="Shape 431"/>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32" name="Shape 432"/>
          <p:cNvSpPr txBox="1"/>
          <p:nvPr/>
        </p:nvSpPr>
        <p:spPr>
          <a:xfrm>
            <a:off x="6008921" y="5987553"/>
            <a:ext cx="5095630" cy="6339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spcBef>
                <a:spcPts val="1500"/>
              </a:spcBef>
              <a:defRPr sz="5000">
                <a:latin typeface="Monaco"/>
                <a:ea typeface="Monaco"/>
                <a:cs typeface="Monaco"/>
                <a:sym typeface="Monaco"/>
              </a:defRPr>
            </a:pPr>
            <a:r>
              <a:t>Text  </a:t>
            </a:r>
          </a:p>
          <a:p>
            <a:pPr algn="l">
              <a:spcBef>
                <a:spcPts val="1500"/>
              </a:spcBef>
              <a:defRPr sz="5000">
                <a:latin typeface="Monaco"/>
                <a:ea typeface="Monaco"/>
                <a:cs typeface="Monaco"/>
                <a:sym typeface="Monaco"/>
              </a:defRPr>
            </a:pPr>
            <a:r>
              <a:t>_italics_  </a:t>
            </a:r>
          </a:p>
          <a:p>
            <a:pPr algn="l">
              <a:spcBef>
                <a:spcPts val="1500"/>
              </a:spcBef>
              <a:defRPr sz="5000">
                <a:latin typeface="Monaco"/>
                <a:ea typeface="Monaco"/>
                <a:cs typeface="Monaco"/>
                <a:sym typeface="Monaco"/>
              </a:defRPr>
            </a:pPr>
            <a:r>
              <a:t>**bold**  </a:t>
            </a:r>
          </a:p>
          <a:p>
            <a:pPr algn="l">
              <a:spcBef>
                <a:spcPts val="1500"/>
              </a:spcBef>
              <a:defRPr sz="5000">
                <a:latin typeface="Monaco"/>
                <a:ea typeface="Monaco"/>
                <a:cs typeface="Monaco"/>
                <a:sym typeface="Monaco"/>
              </a:defRPr>
            </a:pPr>
            <a:r>
              <a:t>`code`  </a:t>
            </a:r>
          </a:p>
        </p:txBody>
      </p:sp>
      <p:sp>
        <p:nvSpPr>
          <p:cNvPr id="434" name="Shape 434"/>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35" name="Shape 435"/>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36" name="Shape 436"/>
          <p:cNvSpPr txBox="1"/>
          <p:nvPr/>
        </p:nvSpPr>
        <p:spPr>
          <a:xfrm>
            <a:off x="6959284" y="9392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Text</a:t>
            </a:r>
          </a:p>
        </p:txBody>
      </p:sp>
      <p:sp>
        <p:nvSpPr>
          <p:cNvPr id="437" name="Shape 437"/>
          <p:cNvSpPr txBox="1"/>
          <p:nvPr/>
        </p:nvSpPr>
        <p:spPr>
          <a:xfrm>
            <a:off x="7848600" y="3021508"/>
            <a:ext cx="14154150" cy="21879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r>
              <a:rPr dirty="0"/>
              <a:t>Text is rendered as plain text. Surround text with _, **, or ` to format it.</a:t>
            </a:r>
          </a:p>
        </p:txBody>
      </p:sp>
      <p:pic>
        <p:nvPicPr>
          <p:cNvPr id="438" name="Screen Shot 2014-06-13 at 5.07.06 PM.png"/>
          <p:cNvPicPr>
            <a:picLocks noChangeAspect="1"/>
          </p:cNvPicPr>
          <p:nvPr/>
        </p:nvPicPr>
        <p:blipFill>
          <a:blip r:embed="rId5">
            <a:extLst/>
          </a:blip>
          <a:stretch>
            <a:fillRect/>
          </a:stretch>
        </p:blipFill>
        <p:spPr>
          <a:xfrm>
            <a:off x="13677307" y="5859462"/>
            <a:ext cx="4778364" cy="6595487"/>
          </a:xfrm>
          <a:prstGeom prst="rect">
            <a:avLst/>
          </a:prstGeom>
          <a:ln w="12700">
            <a:miter lim="400000"/>
          </a:ln>
        </p:spPr>
      </p:pic>
      <p:grpSp>
        <p:nvGrpSpPr>
          <p:cNvPr id="442" name="Group 442"/>
          <p:cNvGrpSpPr/>
          <p:nvPr/>
        </p:nvGrpSpPr>
        <p:grpSpPr>
          <a:xfrm>
            <a:off x="208083" y="2590403"/>
            <a:ext cx="8384941" cy="4182575"/>
            <a:chOff x="0" y="0"/>
            <a:chExt cx="8384940" cy="4182574"/>
          </a:xfrm>
        </p:grpSpPr>
        <p:sp>
          <p:nvSpPr>
            <p:cNvPr id="439" name="Shape 439"/>
            <p:cNvSpPr/>
            <p:nvPr/>
          </p:nvSpPr>
          <p:spPr>
            <a:xfrm>
              <a:off x="0" y="0"/>
              <a:ext cx="7325916" cy="3536157"/>
            </a:xfrm>
            <a:prstGeom prst="wedgeRoundRectCallout">
              <a:avLst>
                <a:gd name="adj1" fmla="val 58478"/>
                <a:gd name="adj2" fmla="val 56035"/>
                <a:gd name="adj3" fmla="val 16667"/>
              </a:avLst>
            </a:prstGeom>
            <a:solidFill>
              <a:schemeClr val="accent1">
                <a:hueOff val="47394"/>
                <a:satOff val="-25753"/>
                <a:lumOff val="-7544"/>
                <a:alpha val="60000"/>
              </a:scheme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4900" b="1">
                  <a:solidFill>
                    <a:srgbClr val="FFFFFF"/>
                  </a:solidFill>
                  <a:latin typeface="Helvetica"/>
                  <a:ea typeface="Helvetica"/>
                  <a:cs typeface="Helvetica"/>
                  <a:sym typeface="Helvetica"/>
                </a:defRPr>
              </a:lvl1pPr>
            </a:lstStyle>
            <a:p>
              <a:r>
                <a:rPr dirty="0"/>
                <a:t>Add two spaces at the end of a line to start a new line</a:t>
              </a:r>
            </a:p>
          </p:txBody>
        </p:sp>
        <p:pic>
          <p:nvPicPr>
            <p:cNvPr id="440" name="Circle" descr="Circle"/>
            <p:cNvPicPr>
              <a:picLocks/>
            </p:cNvPicPr>
            <p:nvPr/>
          </p:nvPicPr>
          <p:blipFill>
            <a:blip r:embed="rId6">
              <a:extLst/>
            </a:blip>
            <a:stretch>
              <a:fillRect/>
            </a:stretch>
          </p:blipFill>
          <p:spPr>
            <a:xfrm>
              <a:off x="7386094" y="3505312"/>
              <a:ext cx="998846" cy="677262"/>
            </a:xfrm>
            <a:prstGeom prst="rect">
              <a:avLst/>
            </a:prstGeom>
            <a:effectLst/>
          </p:spPr>
        </p:pic>
      </p:grpSp>
      <p:sp>
        <p:nvSpPr>
          <p:cNvPr id="443" name="Shape 443"/>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14</a:t>
            </a:fld>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Shape 447"/>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448"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50" name="Shape 450"/>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51" name="Shape 451"/>
          <p:cNvSpPr txBox="1"/>
          <p:nvPr/>
        </p:nvSpPr>
        <p:spPr>
          <a:xfrm>
            <a:off x="5819504" y="5889649"/>
            <a:ext cx="5605203" cy="6437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449833">
              <a:spcBef>
                <a:spcPts val="1100"/>
              </a:spcBef>
              <a:defRPr sz="3387">
                <a:latin typeface="Monaco"/>
                <a:ea typeface="Monaco"/>
                <a:cs typeface="Monaco"/>
                <a:sym typeface="Monaco"/>
              </a:defRPr>
            </a:pPr>
            <a:r>
              <a:t>Bullets</a:t>
            </a:r>
          </a:p>
          <a:p>
            <a:pPr algn="l" defTabSz="449833">
              <a:spcBef>
                <a:spcPts val="1100"/>
              </a:spcBef>
              <a:defRPr sz="3387">
                <a:latin typeface="Monaco"/>
                <a:ea typeface="Monaco"/>
                <a:cs typeface="Monaco"/>
                <a:sym typeface="Monaco"/>
              </a:defRPr>
            </a:pPr>
            <a:endParaRPr/>
          </a:p>
          <a:p>
            <a:pPr algn="l" defTabSz="449833">
              <a:spcBef>
                <a:spcPts val="1100"/>
              </a:spcBef>
              <a:defRPr sz="3387">
                <a:latin typeface="Monaco"/>
                <a:ea typeface="Monaco"/>
                <a:cs typeface="Monaco"/>
                <a:sym typeface="Monaco"/>
              </a:defRPr>
            </a:pPr>
            <a:r>
              <a:t>* bullet 1</a:t>
            </a:r>
          </a:p>
          <a:p>
            <a:pPr algn="l" defTabSz="449833">
              <a:spcBef>
                <a:spcPts val="1100"/>
              </a:spcBef>
              <a:defRPr sz="3387">
                <a:latin typeface="Monaco"/>
                <a:ea typeface="Monaco"/>
                <a:cs typeface="Monaco"/>
                <a:sym typeface="Monaco"/>
              </a:defRPr>
            </a:pPr>
            <a:r>
              <a:t>* bullet 2</a:t>
            </a:r>
          </a:p>
          <a:p>
            <a:pPr algn="l" defTabSz="449833">
              <a:spcBef>
                <a:spcPts val="1100"/>
              </a:spcBef>
              <a:defRPr sz="3387">
                <a:latin typeface="Monaco"/>
                <a:ea typeface="Monaco"/>
                <a:cs typeface="Monaco"/>
                <a:sym typeface="Monaco"/>
              </a:defRPr>
            </a:pPr>
            <a:endParaRPr/>
          </a:p>
          <a:p>
            <a:pPr algn="l" defTabSz="449833">
              <a:spcBef>
                <a:spcPts val="1100"/>
              </a:spcBef>
              <a:defRPr sz="3387">
                <a:latin typeface="Monaco"/>
                <a:ea typeface="Monaco"/>
                <a:cs typeface="Monaco"/>
                <a:sym typeface="Monaco"/>
              </a:defRPr>
            </a:pPr>
            <a:r>
              <a:t>Numbered list</a:t>
            </a:r>
          </a:p>
          <a:p>
            <a:pPr algn="l" defTabSz="449833">
              <a:spcBef>
                <a:spcPts val="1100"/>
              </a:spcBef>
              <a:defRPr sz="3387">
                <a:latin typeface="Monaco"/>
                <a:ea typeface="Monaco"/>
                <a:cs typeface="Monaco"/>
                <a:sym typeface="Monaco"/>
              </a:defRPr>
            </a:pPr>
            <a:endParaRPr/>
          </a:p>
          <a:p>
            <a:pPr algn="l" defTabSz="449833">
              <a:spcBef>
                <a:spcPts val="1100"/>
              </a:spcBef>
              <a:defRPr sz="3387">
                <a:latin typeface="Monaco"/>
                <a:ea typeface="Monaco"/>
                <a:cs typeface="Monaco"/>
                <a:sym typeface="Monaco"/>
              </a:defRPr>
            </a:pPr>
            <a:r>
              <a:t>1. item 1</a:t>
            </a:r>
          </a:p>
          <a:p>
            <a:pPr algn="l" defTabSz="449833">
              <a:spcBef>
                <a:spcPts val="1100"/>
              </a:spcBef>
              <a:defRPr sz="3387">
                <a:latin typeface="Monaco"/>
                <a:ea typeface="Monaco"/>
                <a:cs typeface="Monaco"/>
                <a:sym typeface="Monaco"/>
              </a:defRPr>
            </a:pPr>
            <a:r>
              <a:t>2. item 2</a:t>
            </a:r>
          </a:p>
        </p:txBody>
      </p:sp>
      <p:sp>
        <p:nvSpPr>
          <p:cNvPr id="453" name="Shape 453"/>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pic>
        <p:nvPicPr>
          <p:cNvPr id="454" name="Screen Shot 2014-06-13 at 5.09.52 PM.png"/>
          <p:cNvPicPr>
            <a:picLocks noChangeAspect="1"/>
          </p:cNvPicPr>
          <p:nvPr/>
        </p:nvPicPr>
        <p:blipFill>
          <a:blip r:embed="rId5">
            <a:extLst/>
          </a:blip>
          <a:srcRect r="5057"/>
          <a:stretch>
            <a:fillRect/>
          </a:stretch>
        </p:blipFill>
        <p:spPr>
          <a:xfrm>
            <a:off x="13298943" y="5474454"/>
            <a:ext cx="5401573" cy="6939219"/>
          </a:xfrm>
          <a:prstGeom prst="rect">
            <a:avLst/>
          </a:prstGeom>
          <a:ln w="12700">
            <a:miter lim="400000"/>
          </a:ln>
        </p:spPr>
      </p:pic>
      <p:sp>
        <p:nvSpPr>
          <p:cNvPr id="455" name="Shape 455"/>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56" name="Shape 456"/>
          <p:cNvSpPr txBox="1"/>
          <p:nvPr/>
        </p:nvSpPr>
        <p:spPr>
          <a:xfrm>
            <a:off x="6959284" y="9392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Lists</a:t>
            </a:r>
          </a:p>
        </p:txBody>
      </p:sp>
      <p:sp>
        <p:nvSpPr>
          <p:cNvPr id="457" name="Shape 457"/>
          <p:cNvSpPr txBox="1"/>
          <p:nvPr/>
        </p:nvSpPr>
        <p:spPr>
          <a:xfrm>
            <a:off x="6139076" y="2986044"/>
            <a:ext cx="13253823" cy="1950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l">
              <a:defRPr sz="6000">
                <a:latin typeface="Helvetica"/>
                <a:ea typeface="Helvetica"/>
                <a:cs typeface="Helvetica"/>
                <a:sym typeface="Helvetica"/>
              </a:defRPr>
            </a:pPr>
            <a:r>
              <a:rPr dirty="0"/>
              <a:t>Use asterisks to make bullet points.</a:t>
            </a:r>
          </a:p>
          <a:p>
            <a:pPr algn="l">
              <a:defRPr sz="6000">
                <a:latin typeface="Helvetica"/>
                <a:ea typeface="Helvetica"/>
                <a:cs typeface="Helvetica"/>
                <a:sym typeface="Helvetica"/>
              </a:defRPr>
            </a:pPr>
            <a:r>
              <a:rPr dirty="0"/>
              <a:t>Use numbers to make numbered lists.</a:t>
            </a:r>
          </a:p>
        </p:txBody>
      </p:sp>
      <p:sp>
        <p:nvSpPr>
          <p:cNvPr id="458" name="Shape 458"/>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hape 462"/>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463"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65" name="Shape 465"/>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66" name="Shape 466"/>
          <p:cNvSpPr txBox="1"/>
          <p:nvPr/>
        </p:nvSpPr>
        <p:spPr>
          <a:xfrm>
            <a:off x="5819504" y="5889649"/>
            <a:ext cx="5605203" cy="6437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spcBef>
                <a:spcPts val="1500"/>
              </a:spcBef>
              <a:defRPr sz="3600">
                <a:latin typeface="Monaco"/>
                <a:ea typeface="Monaco"/>
                <a:cs typeface="Monaco"/>
                <a:sym typeface="Monaco"/>
              </a:defRPr>
            </a:pPr>
            <a:r>
              <a:t>This is a </a:t>
            </a:r>
          </a:p>
          <a:p>
            <a:pPr algn="l">
              <a:spcBef>
                <a:spcPts val="1500"/>
              </a:spcBef>
              <a:defRPr sz="3600">
                <a:latin typeface="Monaco"/>
                <a:ea typeface="Monaco"/>
                <a:cs typeface="Monaco"/>
                <a:sym typeface="Monaco"/>
              </a:defRPr>
            </a:pPr>
            <a:r>
              <a:t>[link](</a:t>
            </a:r>
            <a:r>
              <a:rPr u="sng">
                <a:hlinkClick r:id="rId5"/>
              </a:rPr>
              <a:t>www.git.com</a:t>
            </a:r>
            <a:r>
              <a:t>).</a:t>
            </a:r>
          </a:p>
        </p:txBody>
      </p:sp>
      <p:sp>
        <p:nvSpPr>
          <p:cNvPr id="468" name="Shape 468"/>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69" name="Shape 469"/>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70" name="Shape 470"/>
          <p:cNvSpPr txBox="1"/>
          <p:nvPr/>
        </p:nvSpPr>
        <p:spPr>
          <a:xfrm>
            <a:off x="6959284" y="9392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Hyperlinks</a:t>
            </a:r>
          </a:p>
        </p:txBody>
      </p:sp>
      <p:sp>
        <p:nvSpPr>
          <p:cNvPr id="471" name="Shape 471"/>
          <p:cNvSpPr txBox="1"/>
          <p:nvPr/>
        </p:nvSpPr>
        <p:spPr>
          <a:xfrm>
            <a:off x="7156518" y="2986044"/>
            <a:ext cx="10788582" cy="1950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r>
              <a:rPr dirty="0"/>
              <a:t>Use brackets to denote a link. Place the URL in parentheses.</a:t>
            </a:r>
          </a:p>
        </p:txBody>
      </p:sp>
      <p:pic>
        <p:nvPicPr>
          <p:cNvPr id="472" name="Screen Shot 2014-06-16 at 2.49.07 PM.png"/>
          <p:cNvPicPr>
            <a:picLocks noChangeAspect="1"/>
          </p:cNvPicPr>
          <p:nvPr/>
        </p:nvPicPr>
        <p:blipFill>
          <a:blip r:embed="rId6">
            <a:extLst/>
          </a:blip>
          <a:stretch>
            <a:fillRect/>
          </a:stretch>
        </p:blipFill>
        <p:spPr>
          <a:xfrm>
            <a:off x="13325868" y="5730559"/>
            <a:ext cx="5481241" cy="1465283"/>
          </a:xfrm>
          <a:prstGeom prst="rect">
            <a:avLst/>
          </a:prstGeom>
          <a:ln w="12700">
            <a:miter lim="400000"/>
          </a:ln>
        </p:spPr>
      </p:pic>
      <p:sp>
        <p:nvSpPr>
          <p:cNvPr id="473" name="Shape 473"/>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478"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80" name="Shape 480"/>
          <p:cNvSpPr/>
          <p:nvPr/>
        </p:nvSpPr>
        <p:spPr>
          <a:xfrm>
            <a:off x="5708132"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81" name="Shape 481"/>
          <p:cNvSpPr txBox="1"/>
          <p:nvPr/>
        </p:nvSpPr>
        <p:spPr>
          <a:xfrm>
            <a:off x="5853801" y="5564660"/>
            <a:ext cx="5296663" cy="64372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spcBef>
                <a:spcPts val="1500"/>
              </a:spcBef>
              <a:defRPr sz="4000">
                <a:latin typeface="Monaco"/>
                <a:ea typeface="Monaco"/>
                <a:cs typeface="Monaco"/>
                <a:sym typeface="Monaco"/>
              </a:defRPr>
            </a:pPr>
            <a:r>
              <a:t>![](images/1.png)</a:t>
            </a:r>
          </a:p>
          <a:p>
            <a:pPr algn="l">
              <a:spcBef>
                <a:spcPts val="1500"/>
              </a:spcBef>
              <a:defRPr sz="4000">
                <a:latin typeface="Monaco"/>
                <a:ea typeface="Monaco"/>
                <a:cs typeface="Monaco"/>
                <a:sym typeface="Monaco"/>
              </a:defRPr>
            </a:pPr>
            <a:r>
              <a:t>The RStudio logo.</a:t>
            </a:r>
          </a:p>
        </p:txBody>
      </p:sp>
      <p:sp>
        <p:nvSpPr>
          <p:cNvPr id="483" name="Shape 483"/>
          <p:cNvSpPr/>
          <p:nvPr/>
        </p:nvSpPr>
        <p:spPr>
          <a:xfrm>
            <a:off x="13215635"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84" name="Shape 484"/>
          <p:cNvSpPr/>
          <p:nvPr/>
        </p:nvSpPr>
        <p:spPr>
          <a:xfrm>
            <a:off x="11532751"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85" name="Shape 485"/>
          <p:cNvSpPr txBox="1"/>
          <p:nvPr/>
        </p:nvSpPr>
        <p:spPr>
          <a:xfrm>
            <a:off x="6904681" y="9392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Images</a:t>
            </a:r>
          </a:p>
        </p:txBody>
      </p:sp>
      <p:sp>
        <p:nvSpPr>
          <p:cNvPr id="486" name="Shape 486"/>
          <p:cNvSpPr txBox="1"/>
          <p:nvPr/>
        </p:nvSpPr>
        <p:spPr>
          <a:xfrm>
            <a:off x="4834428" y="2712067"/>
            <a:ext cx="16825421" cy="26073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l">
              <a:defRPr sz="6000">
                <a:latin typeface="Helvetica"/>
                <a:ea typeface="Helvetica"/>
                <a:cs typeface="Helvetica"/>
                <a:sym typeface="Helvetica"/>
              </a:defRPr>
            </a:pPr>
            <a:r>
              <a:rPr dirty="0"/>
              <a:t>Use a link preceded by an ! to insert an image. </a:t>
            </a:r>
          </a:p>
          <a:p>
            <a:pPr algn="l">
              <a:defRPr sz="4400" i="1">
                <a:latin typeface="Helvetica"/>
                <a:ea typeface="Helvetica"/>
                <a:cs typeface="Helvetica"/>
                <a:sym typeface="Helvetica"/>
              </a:defRPr>
            </a:pPr>
            <a:r>
              <a:rPr dirty="0"/>
              <a:t>The link text should be a URL (if the image is hosted online), or a file path (if the image is saved as a file)</a:t>
            </a:r>
          </a:p>
        </p:txBody>
      </p:sp>
      <p:pic>
        <p:nvPicPr>
          <p:cNvPr id="487" name="Screen Shot 2014-06-16 at 4.02.21 PM.png"/>
          <p:cNvPicPr>
            <a:picLocks noChangeAspect="1"/>
          </p:cNvPicPr>
          <p:nvPr/>
        </p:nvPicPr>
        <p:blipFill>
          <a:blip r:embed="rId5">
            <a:extLst/>
          </a:blip>
          <a:stretch>
            <a:fillRect/>
          </a:stretch>
        </p:blipFill>
        <p:spPr>
          <a:xfrm>
            <a:off x="13287195" y="5440416"/>
            <a:ext cx="5357558" cy="2607345"/>
          </a:xfrm>
          <a:prstGeom prst="rect">
            <a:avLst/>
          </a:prstGeom>
          <a:ln w="12700">
            <a:miter lim="400000"/>
          </a:ln>
        </p:spPr>
      </p:pic>
      <p:sp>
        <p:nvSpPr>
          <p:cNvPr id="488" name="Shape 488"/>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478"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80" name="Shape 480"/>
          <p:cNvSpPr/>
          <p:nvPr/>
        </p:nvSpPr>
        <p:spPr>
          <a:xfrm>
            <a:off x="2678946" y="5319412"/>
            <a:ext cx="8489420" cy="381332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81" name="Shape 481"/>
          <p:cNvSpPr txBox="1"/>
          <p:nvPr/>
        </p:nvSpPr>
        <p:spPr>
          <a:xfrm>
            <a:off x="2901134" y="5533466"/>
            <a:ext cx="8090966" cy="32279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spcBef>
                <a:spcPts val="1500"/>
              </a:spcBef>
              <a:defRPr sz="4000">
                <a:latin typeface="Monaco"/>
                <a:ea typeface="Monaco"/>
                <a:cs typeface="Monaco"/>
                <a:sym typeface="Monaco"/>
              </a:defRPr>
            </a:pPr>
            <a:r>
              <a:rPr lang="en-GB" dirty="0">
                <a:latin typeface="Courier New" panose="02070309020205020404" pitchFamily="49" charset="0"/>
                <a:cs typeface="Courier New" panose="02070309020205020404" pitchFamily="49" charset="0"/>
              </a:rPr>
              <a:t>```{r </a:t>
            </a:r>
            <a:r>
              <a:rPr lang="en-GB" dirty="0" err="1">
                <a:latin typeface="Courier New" panose="02070309020205020404" pitchFamily="49" charset="0"/>
                <a:cs typeface="Courier New" panose="02070309020205020404" pitchFamily="49" charset="0"/>
              </a:rPr>
              <a:t>include_graphic</a:t>
            </a:r>
            <a:r>
              <a:rPr lang="en-GB" dirty="0">
                <a:latin typeface="Courier New" panose="02070309020205020404" pitchFamily="49" charset="0"/>
                <a:cs typeface="Courier New" panose="02070309020205020404" pitchFamily="49" charset="0"/>
              </a:rPr>
              <a:t>}</a:t>
            </a:r>
          </a:p>
          <a:p>
            <a:pPr algn="l">
              <a:spcBef>
                <a:spcPts val="1500"/>
              </a:spcBef>
              <a:defRPr sz="4000">
                <a:latin typeface="Monaco"/>
                <a:ea typeface="Monaco"/>
                <a:cs typeface="Monaco"/>
                <a:sym typeface="Monaco"/>
              </a:defRPr>
            </a:pPr>
            <a:r>
              <a:rPr lang="en-GB" dirty="0" err="1">
                <a:latin typeface="Courier New" panose="02070309020205020404" pitchFamily="49" charset="0"/>
                <a:cs typeface="Courier New" panose="02070309020205020404" pitchFamily="49" charset="0"/>
              </a:rPr>
              <a:t>include_graphics</a:t>
            </a:r>
            <a:r>
              <a:rPr lang="en-GB" dirty="0">
                <a:latin typeface="Courier New" panose="02070309020205020404" pitchFamily="49" charset="0"/>
                <a:cs typeface="Courier New" panose="02070309020205020404" pitchFamily="49" charset="0"/>
              </a:rPr>
              <a:t>(“1.png”)</a:t>
            </a:r>
          </a:p>
          <a:p>
            <a:pPr algn="l">
              <a:spcBef>
                <a:spcPts val="1500"/>
              </a:spcBef>
              <a:defRPr sz="4000">
                <a:latin typeface="Monaco"/>
                <a:ea typeface="Monaco"/>
                <a:cs typeface="Monaco"/>
                <a:sym typeface="Monaco"/>
              </a:defRPr>
            </a:pPr>
            <a:r>
              <a:rPr lang="en-GB" dirty="0">
                <a:latin typeface="Courier New" panose="02070309020205020404" pitchFamily="49" charset="0"/>
                <a:cs typeface="Courier New" panose="02070309020205020404" pitchFamily="49" charset="0"/>
              </a:rPr>
              <a:t>```</a:t>
            </a:r>
            <a:endParaRPr dirty="0">
              <a:latin typeface="Courier New" panose="02070309020205020404" pitchFamily="49" charset="0"/>
              <a:cs typeface="Courier New" panose="02070309020205020404" pitchFamily="49" charset="0"/>
            </a:endParaRPr>
          </a:p>
        </p:txBody>
      </p:sp>
      <p:sp>
        <p:nvSpPr>
          <p:cNvPr id="483" name="Shape 483"/>
          <p:cNvSpPr/>
          <p:nvPr/>
        </p:nvSpPr>
        <p:spPr>
          <a:xfrm>
            <a:off x="13215635" y="5325055"/>
            <a:ext cx="5592502" cy="3811843"/>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84" name="Shape 484"/>
          <p:cNvSpPr/>
          <p:nvPr/>
        </p:nvSpPr>
        <p:spPr>
          <a:xfrm>
            <a:off x="11502080" y="6310870"/>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85" name="Shape 485"/>
          <p:cNvSpPr txBox="1"/>
          <p:nvPr/>
        </p:nvSpPr>
        <p:spPr>
          <a:xfrm>
            <a:off x="6904681" y="9392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Images</a:t>
            </a:r>
          </a:p>
        </p:txBody>
      </p:sp>
      <p:sp>
        <p:nvSpPr>
          <p:cNvPr id="486" name="Shape 486"/>
          <p:cNvSpPr txBox="1"/>
          <p:nvPr/>
        </p:nvSpPr>
        <p:spPr>
          <a:xfrm>
            <a:off x="4834428" y="3008950"/>
            <a:ext cx="16825421" cy="23104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l">
              <a:defRPr sz="6000">
                <a:latin typeface="Helvetica"/>
                <a:ea typeface="Helvetica"/>
                <a:cs typeface="Helvetica"/>
                <a:sym typeface="Helvetica"/>
              </a:defRPr>
            </a:pPr>
            <a:r>
              <a:rPr lang="en-GB" dirty="0"/>
              <a:t>Better – use </a:t>
            </a:r>
            <a:r>
              <a:rPr lang="en-GB" dirty="0" err="1"/>
              <a:t>knitr</a:t>
            </a:r>
            <a:r>
              <a:rPr lang="en-GB" dirty="0"/>
              <a:t>::</a:t>
            </a:r>
            <a:r>
              <a:rPr lang="en-GB" dirty="0" err="1"/>
              <a:t>include_graphic</a:t>
            </a:r>
            <a:r>
              <a:rPr lang="en-GB" dirty="0"/>
              <a:t>( ).</a:t>
            </a:r>
          </a:p>
          <a:p>
            <a:pPr algn="l">
              <a:defRPr sz="6000">
                <a:latin typeface="Helvetica"/>
                <a:ea typeface="Helvetica"/>
                <a:cs typeface="Helvetica"/>
                <a:sym typeface="Helvetica"/>
              </a:defRPr>
            </a:pPr>
            <a:r>
              <a:rPr lang="en-GB" dirty="0"/>
              <a:t>More control over sizing from chunk options.</a:t>
            </a:r>
            <a:endParaRPr dirty="0"/>
          </a:p>
        </p:txBody>
      </p:sp>
      <p:pic>
        <p:nvPicPr>
          <p:cNvPr id="487" name="Screen Shot 2014-06-16 at 4.02.21 PM.png"/>
          <p:cNvPicPr>
            <a:picLocks noChangeAspect="1"/>
          </p:cNvPicPr>
          <p:nvPr/>
        </p:nvPicPr>
        <p:blipFill rotWithShape="1">
          <a:blip r:embed="rId5">
            <a:extLst/>
          </a:blip>
          <a:srcRect b="37706"/>
          <a:stretch/>
        </p:blipFill>
        <p:spPr>
          <a:xfrm>
            <a:off x="13287195" y="5440417"/>
            <a:ext cx="5357558" cy="1624206"/>
          </a:xfrm>
          <a:prstGeom prst="rect">
            <a:avLst/>
          </a:prstGeom>
          <a:ln w="12700">
            <a:miter lim="400000"/>
          </a:ln>
        </p:spPr>
      </p:pic>
      <p:sp>
        <p:nvSpPr>
          <p:cNvPr id="488" name="Shape 488"/>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18</a:t>
            </a:fld>
            <a:endParaRPr/>
          </a:p>
        </p:txBody>
      </p:sp>
      <p:sp>
        <p:nvSpPr>
          <p:cNvPr id="2" name="TextBox 1">
            <a:extLst>
              <a:ext uri="{FF2B5EF4-FFF2-40B4-BE49-F238E27FC236}">
                <a16:creationId xmlns:a16="http://schemas.microsoft.com/office/drawing/2014/main" id="{D1BD16CB-6F22-4ED1-A5DE-61DAA064A0E0}"/>
              </a:ext>
            </a:extLst>
          </p:cNvPr>
          <p:cNvSpPr txBox="1"/>
          <p:nvPr/>
        </p:nvSpPr>
        <p:spPr>
          <a:xfrm>
            <a:off x="1196887" y="10882108"/>
            <a:ext cx="1994295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GB" sz="3200" dirty="0">
                <a:hlinkClick r:id="rId6"/>
              </a:rPr>
              <a:t>http://zevross.com/blog/2017/06/19/tips-and-tricks-for-working-with-images-and-figures-in-r-markdown-documents/</a:t>
            </a:r>
            <a:endParaRPr kumimoji="0" lang="en-GB" sz="3200" b="0" i="0" u="none" strike="noStrike" cap="none" spc="0" normalizeH="0" baseline="0" dirty="0">
              <a:ln>
                <a:noFill/>
              </a:ln>
              <a:solidFill>
                <a:srgbClr val="000000"/>
              </a:solidFill>
              <a:effectLst/>
              <a:uFillTx/>
              <a:latin typeface="Gill Sans"/>
              <a:ea typeface="Gill Sans"/>
              <a:cs typeface="Gill Sans"/>
              <a:sym typeface="Gill Sans"/>
            </a:endParaRPr>
          </a:p>
        </p:txBody>
      </p:sp>
    </p:spTree>
    <p:extLst>
      <p:ext uri="{BB962C8B-B14F-4D97-AF65-F5344CB8AC3E}">
        <p14:creationId xmlns:p14="http://schemas.microsoft.com/office/powerpoint/2010/main" val="362013637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493"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95" name="Shape 495"/>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97" name="Shape 497"/>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98" name="Shape 498"/>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99" name="Shape 499"/>
          <p:cNvSpPr txBox="1"/>
          <p:nvPr/>
        </p:nvSpPr>
        <p:spPr>
          <a:xfrm>
            <a:off x="6959284" y="9392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Equations</a:t>
            </a:r>
          </a:p>
        </p:txBody>
      </p:sp>
      <p:sp>
        <p:nvSpPr>
          <p:cNvPr id="500" name="Shape 500"/>
          <p:cNvSpPr txBox="1"/>
          <p:nvPr/>
        </p:nvSpPr>
        <p:spPr>
          <a:xfrm>
            <a:off x="6270896" y="3028195"/>
            <a:ext cx="13617304" cy="1950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r>
              <a:rPr dirty="0"/>
              <a:t>Write equations with latex math commands and surround them in $’s.</a:t>
            </a:r>
          </a:p>
        </p:txBody>
      </p:sp>
      <p:pic>
        <p:nvPicPr>
          <p:cNvPr id="501" name="Screen Shot 2014-06-16 at 3.49.29 PM.png"/>
          <p:cNvPicPr>
            <a:picLocks noChangeAspect="1"/>
          </p:cNvPicPr>
          <p:nvPr/>
        </p:nvPicPr>
        <p:blipFill>
          <a:blip r:embed="rId5">
            <a:extLst/>
          </a:blip>
          <a:stretch>
            <a:fillRect/>
          </a:stretch>
        </p:blipFill>
        <p:spPr>
          <a:xfrm>
            <a:off x="13409111" y="5489635"/>
            <a:ext cx="5314757" cy="2200641"/>
          </a:xfrm>
          <a:prstGeom prst="rect">
            <a:avLst/>
          </a:prstGeom>
          <a:ln w="12700">
            <a:miter lim="400000"/>
          </a:ln>
        </p:spPr>
      </p:pic>
      <p:sp>
        <p:nvSpPr>
          <p:cNvPr id="502" name="Shape 502"/>
          <p:cNvSpPr txBox="1"/>
          <p:nvPr/>
        </p:nvSpPr>
        <p:spPr>
          <a:xfrm>
            <a:off x="5908404" y="5564660"/>
            <a:ext cx="5296664" cy="64372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spcBef>
                <a:spcPts val="1500"/>
              </a:spcBef>
              <a:defRPr sz="5000">
                <a:latin typeface="Monaco"/>
                <a:ea typeface="Monaco"/>
                <a:cs typeface="Monaco"/>
                <a:sym typeface="Monaco"/>
              </a:defRPr>
            </a:lvl1pPr>
          </a:lstStyle>
          <a:p>
            <a:r>
              <a:t>According to Einstein, $E=mc^{2}$</a:t>
            </a:r>
          </a:p>
        </p:txBody>
      </p:sp>
      <p:sp>
        <p:nvSpPr>
          <p:cNvPr id="503" name="Shape 503"/>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8AAD6"/>
            </a:gs>
            <a:gs pos="51575">
              <a:srgbClr val="78AAD6"/>
            </a:gs>
            <a:gs pos="100000">
              <a:srgbClr val="5C92C0"/>
            </a:gs>
            <a:gs pos="100000">
              <a:srgbClr val="407AAA"/>
            </a:gs>
          </a:gsLst>
          <a:path path="circle">
            <a:fillToRect l="50000" t="50000" r="50000" b="50000"/>
          </a:path>
        </a:gradFill>
        <a:effectLst/>
      </p:bgPr>
    </p:bg>
    <p:spTree>
      <p:nvGrpSpPr>
        <p:cNvPr id="1" name=""/>
        <p:cNvGrpSpPr/>
        <p:nvPr/>
      </p:nvGrpSpPr>
      <p:grpSpPr>
        <a:xfrm>
          <a:off x="0" y="0"/>
          <a:ext cx="0" cy="0"/>
          <a:chOff x="0" y="0"/>
          <a:chExt cx="0" cy="0"/>
        </a:xfrm>
      </p:grpSpPr>
      <p:sp>
        <p:nvSpPr>
          <p:cNvPr id="200" name="Shape 200"/>
          <p:cNvSpPr txBox="1">
            <a:spLocks noGrp="1"/>
          </p:cNvSpPr>
          <p:nvPr>
            <p:ph type="title"/>
          </p:nvPr>
        </p:nvSpPr>
        <p:spPr>
          <a:xfrm>
            <a:off x="831199" y="3045866"/>
            <a:ext cx="22721602" cy="7624268"/>
          </a:xfrm>
          <a:prstGeom prst="rect">
            <a:avLst/>
          </a:prstGeom>
        </p:spPr>
        <p:txBody>
          <a:bodyPr/>
          <a:lstStyle>
            <a:lvl1pPr>
              <a:defRPr sz="20000" b="1"/>
            </a:lvl1pPr>
          </a:lstStyle>
          <a:p>
            <a:r>
              <a:t>R Markdown</a:t>
            </a:r>
          </a:p>
        </p:txBody>
      </p:sp>
      <p:pic>
        <p:nvPicPr>
          <p:cNvPr id="201" name="image2.png"/>
          <p:cNvPicPr>
            <a:picLocks noChangeAspect="1"/>
          </p:cNvPicPr>
          <p:nvPr/>
        </p:nvPicPr>
        <p:blipFill>
          <a:blip r:embed="rId3">
            <a:alphaModFix amt="5000"/>
            <a:extLst/>
          </a:blip>
          <a:stretch>
            <a:fillRect/>
          </a:stretch>
        </p:blipFill>
        <p:spPr>
          <a:xfrm>
            <a:off x="17445533" y="7107732"/>
            <a:ext cx="7624268" cy="7624268"/>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508"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510" name="Shape 510"/>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511" name="Shape 511"/>
          <p:cNvSpPr txBox="1"/>
          <p:nvPr/>
        </p:nvSpPr>
        <p:spPr>
          <a:xfrm>
            <a:off x="5908404" y="5564660"/>
            <a:ext cx="5296664" cy="64372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spcBef>
                <a:spcPts val="1500"/>
              </a:spcBef>
              <a:defRPr sz="5000">
                <a:latin typeface="Monaco"/>
                <a:ea typeface="Monaco"/>
                <a:cs typeface="Monaco"/>
                <a:sym typeface="Monaco"/>
              </a:defRPr>
            </a:pPr>
            <a:r>
              <a:t>According to Einstein, </a:t>
            </a:r>
          </a:p>
          <a:p>
            <a:pPr algn="l">
              <a:spcBef>
                <a:spcPts val="1500"/>
              </a:spcBef>
              <a:defRPr sz="5000">
                <a:latin typeface="Monaco"/>
                <a:ea typeface="Monaco"/>
                <a:cs typeface="Monaco"/>
                <a:sym typeface="Monaco"/>
              </a:defRPr>
            </a:pPr>
            <a:endParaRPr/>
          </a:p>
          <a:p>
            <a:pPr algn="l">
              <a:spcBef>
                <a:spcPts val="1500"/>
              </a:spcBef>
              <a:defRPr sz="5000">
                <a:latin typeface="Monaco"/>
                <a:ea typeface="Monaco"/>
                <a:cs typeface="Monaco"/>
                <a:sym typeface="Monaco"/>
              </a:defRPr>
            </a:pPr>
            <a:r>
              <a:t>$$E=mc^{2}$$</a:t>
            </a:r>
          </a:p>
        </p:txBody>
      </p:sp>
      <p:sp>
        <p:nvSpPr>
          <p:cNvPr id="513" name="Shape 513"/>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514" name="Shape 514"/>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515" name="Shape 515"/>
          <p:cNvSpPr txBox="1"/>
          <p:nvPr/>
        </p:nvSpPr>
        <p:spPr>
          <a:xfrm>
            <a:off x="6959284" y="9392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14095">
              <a:defRPr sz="11440">
                <a:latin typeface="Helvetica"/>
                <a:ea typeface="Helvetica"/>
                <a:cs typeface="Helvetica"/>
                <a:sym typeface="Helvetica"/>
              </a:defRPr>
            </a:lvl1pPr>
          </a:lstStyle>
          <a:p>
            <a:r>
              <a:t>Equation blocks</a:t>
            </a:r>
          </a:p>
        </p:txBody>
      </p:sp>
      <p:sp>
        <p:nvSpPr>
          <p:cNvPr id="516" name="Shape 516"/>
          <p:cNvSpPr txBox="1"/>
          <p:nvPr/>
        </p:nvSpPr>
        <p:spPr>
          <a:xfrm>
            <a:off x="5762736" y="2986044"/>
            <a:ext cx="13100003" cy="1950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r>
              <a:rPr dirty="0"/>
              <a:t>Use two $’s to make centered equation blocks.</a:t>
            </a:r>
          </a:p>
        </p:txBody>
      </p:sp>
      <p:grpSp>
        <p:nvGrpSpPr>
          <p:cNvPr id="520" name="Group 520"/>
          <p:cNvGrpSpPr/>
          <p:nvPr/>
        </p:nvGrpSpPr>
        <p:grpSpPr>
          <a:xfrm>
            <a:off x="13341798" y="5550721"/>
            <a:ext cx="5499695" cy="4149771"/>
            <a:chOff x="0" y="0"/>
            <a:chExt cx="5499694" cy="4149769"/>
          </a:xfrm>
        </p:grpSpPr>
        <p:pic>
          <p:nvPicPr>
            <p:cNvPr id="517" name="Screen Shot 2014-06-16 at 3.51.21 PM.png"/>
            <p:cNvPicPr>
              <a:picLocks noChangeAspect="1"/>
            </p:cNvPicPr>
            <p:nvPr/>
          </p:nvPicPr>
          <p:blipFill>
            <a:blip r:embed="rId5">
              <a:extLst/>
            </a:blip>
            <a:stretch>
              <a:fillRect/>
            </a:stretch>
          </p:blipFill>
          <p:spPr>
            <a:xfrm>
              <a:off x="0" y="0"/>
              <a:ext cx="5499695" cy="4149770"/>
            </a:xfrm>
            <a:prstGeom prst="rect">
              <a:avLst/>
            </a:prstGeom>
            <a:ln w="12700" cap="flat">
              <a:noFill/>
              <a:miter lim="400000"/>
            </a:ln>
            <a:effectLst/>
          </p:spPr>
        </p:pic>
        <p:sp>
          <p:nvSpPr>
            <p:cNvPr id="518" name="Shape 518"/>
            <p:cNvSpPr/>
            <p:nvPr/>
          </p:nvSpPr>
          <p:spPr>
            <a:xfrm>
              <a:off x="3992804" y="2597542"/>
              <a:ext cx="1270001" cy="1270001"/>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pic>
          <p:nvPicPr>
            <p:cNvPr id="519" name="Screen Shot 2014-06-16 at 3.51.21 PM.png"/>
            <p:cNvPicPr>
              <a:picLocks noChangeAspect="1"/>
            </p:cNvPicPr>
            <p:nvPr/>
          </p:nvPicPr>
          <p:blipFill>
            <a:blip r:embed="rId5">
              <a:extLst/>
            </a:blip>
            <a:srcRect l="34925" t="62457" b="9723"/>
            <a:stretch>
              <a:fillRect/>
            </a:stretch>
          </p:blipFill>
          <p:spPr>
            <a:xfrm>
              <a:off x="1142503" y="2591788"/>
              <a:ext cx="3578891" cy="1154450"/>
            </a:xfrm>
            <a:prstGeom prst="rect">
              <a:avLst/>
            </a:prstGeom>
            <a:ln w="12700" cap="flat">
              <a:noFill/>
              <a:miter lim="400000"/>
            </a:ln>
            <a:effectLst/>
          </p:spPr>
        </p:pic>
      </p:grpSp>
      <p:sp>
        <p:nvSpPr>
          <p:cNvPr id="521" name="Shape 521"/>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 name="rmarkdown-2.0.png"/>
          <p:cNvPicPr>
            <a:picLocks noChangeAspect="1"/>
          </p:cNvPicPr>
          <p:nvPr/>
        </p:nvPicPr>
        <p:blipFill>
          <a:blip r:embed="rId2">
            <a:extLst/>
          </a:blip>
          <a:srcRect t="6803" r="74191" b="8042"/>
          <a:stretch>
            <a:fillRect/>
          </a:stretch>
        </p:blipFill>
        <p:spPr>
          <a:xfrm>
            <a:off x="1489552" y="2456618"/>
            <a:ext cx="4185580" cy="10671494"/>
          </a:xfrm>
          <a:prstGeom prst="rect">
            <a:avLst/>
          </a:prstGeom>
          <a:ln w="25400">
            <a:solidFill>
              <a:srgbClr val="000000"/>
            </a:solidFill>
            <a:miter lim="400000"/>
          </a:ln>
        </p:spPr>
      </p:pic>
      <p:pic>
        <p:nvPicPr>
          <p:cNvPr id="526" name="rmarkdown-2.0.pdf"/>
          <p:cNvPicPr>
            <a:picLocks noChangeAspect="1"/>
          </p:cNvPicPr>
          <p:nvPr/>
        </p:nvPicPr>
        <p:blipFill>
          <a:blip r:embed="rId2">
            <a:extLst/>
          </a:blip>
          <a:stretch>
            <a:fillRect/>
          </a:stretch>
        </p:blipFill>
        <p:spPr>
          <a:xfrm>
            <a:off x="7213053" y="4892685"/>
            <a:ext cx="9992660" cy="7721601"/>
          </a:xfrm>
          <a:prstGeom prst="rect">
            <a:avLst/>
          </a:prstGeom>
          <a:ln w="25400">
            <a:solidFill>
              <a:srgbClr val="000000"/>
            </a:solidFill>
            <a:miter lim="400000"/>
          </a:ln>
        </p:spPr>
      </p:pic>
      <p:pic>
        <p:nvPicPr>
          <p:cNvPr id="527"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528" name="Shape 528"/>
          <p:cNvSpPr txBox="1"/>
          <p:nvPr/>
        </p:nvSpPr>
        <p:spPr>
          <a:xfrm>
            <a:off x="4025135" y="274768"/>
            <a:ext cx="1636849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a:latin typeface="Helvetica"/>
                <a:ea typeface="Helvetica"/>
                <a:cs typeface="Helvetica"/>
                <a:sym typeface="Helvetica"/>
              </a:defRPr>
            </a:lvl1pPr>
          </a:lstStyle>
          <a:p>
            <a:r>
              <a:t>Markdown</a:t>
            </a:r>
          </a:p>
        </p:txBody>
      </p:sp>
      <p:sp>
        <p:nvSpPr>
          <p:cNvPr id="529" name="Shape 529"/>
          <p:cNvSpPr txBox="1"/>
          <p:nvPr/>
        </p:nvSpPr>
        <p:spPr>
          <a:xfrm>
            <a:off x="7209498" y="2538411"/>
            <a:ext cx="9999770" cy="19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000">
                <a:latin typeface="Helvetica"/>
                <a:ea typeface="Helvetica"/>
                <a:cs typeface="Helvetica"/>
                <a:sym typeface="Helvetica"/>
              </a:defRPr>
            </a:lvl1pPr>
          </a:lstStyle>
          <a:p>
            <a:r>
              <a:t>Dictionary of formatting cues.</a:t>
            </a:r>
          </a:p>
        </p:txBody>
      </p:sp>
      <p:sp>
        <p:nvSpPr>
          <p:cNvPr id="530" name="Shape 530"/>
          <p:cNvSpPr/>
          <p:nvPr/>
        </p:nvSpPr>
        <p:spPr>
          <a:xfrm>
            <a:off x="5653437" y="2417906"/>
            <a:ext cx="4096981" cy="107265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22"/>
                </a:lnTo>
                <a:lnTo>
                  <a:pt x="21555" y="19380"/>
                </a:lnTo>
                <a:lnTo>
                  <a:pt x="85" y="21600"/>
                </a:lnTo>
                <a:lnTo>
                  <a:pt x="0"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31" name="Shape 531"/>
          <p:cNvSpPr/>
          <p:nvPr/>
        </p:nvSpPr>
        <p:spPr>
          <a:xfrm>
            <a:off x="7351034" y="5429752"/>
            <a:ext cx="2383445" cy="6608235"/>
          </a:xfrm>
          <a:prstGeom prst="rect">
            <a:avLst/>
          </a:prstGeom>
          <a:solidFill>
            <a:srgbClr val="53585F">
              <a:alpha val="60770"/>
            </a:srgbClr>
          </a:solidFill>
          <a:ln w="254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pic>
        <p:nvPicPr>
          <p:cNvPr id="532" name="Shape" descr="Shape"/>
          <p:cNvPicPr>
            <a:picLocks/>
          </p:cNvPicPr>
          <p:nvPr/>
        </p:nvPicPr>
        <p:blipFill>
          <a:blip r:embed="rId4">
            <a:extLst/>
          </a:blip>
          <a:stretch>
            <a:fillRect/>
          </a:stretch>
        </p:blipFill>
        <p:spPr>
          <a:xfrm>
            <a:off x="16888654" y="6996201"/>
            <a:ext cx="1563045" cy="1999961"/>
          </a:xfrm>
          <a:prstGeom prst="rect">
            <a:avLst/>
          </a:prstGeom>
        </p:spPr>
      </p:pic>
      <p:sp>
        <p:nvSpPr>
          <p:cNvPr id="534" name="Shape 534"/>
          <p:cNvSpPr txBox="1"/>
          <p:nvPr/>
        </p:nvSpPr>
        <p:spPr>
          <a:xfrm rot="20517336">
            <a:off x="18065398" y="6847069"/>
            <a:ext cx="3980197" cy="1240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nSpc>
                <a:spcPct val="70000"/>
              </a:lnSpc>
              <a:defRPr sz="3000">
                <a:solidFill>
                  <a:srgbClr val="FF2600"/>
                </a:solidFill>
                <a:latin typeface="Helvetica"/>
                <a:ea typeface="Helvetica"/>
                <a:cs typeface="Helvetica"/>
                <a:sym typeface="Helvetica"/>
              </a:defRPr>
            </a:lvl1pPr>
          </a:lstStyle>
          <a:p>
            <a:r>
              <a:t>on back of RMarkdown cheat sheet</a:t>
            </a:r>
          </a:p>
        </p:txBody>
      </p:sp>
      <p:sp>
        <p:nvSpPr>
          <p:cNvPr id="535" name="Shape 535"/>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7" name="Screen Shot 2019-05-06 at 10.03.58 AM.png"/>
          <p:cNvPicPr>
            <a:picLocks noChangeAspect="1"/>
          </p:cNvPicPr>
          <p:nvPr/>
        </p:nvPicPr>
        <p:blipFill>
          <a:blip r:embed="rId2">
            <a:extLst/>
          </a:blip>
          <a:stretch>
            <a:fillRect/>
          </a:stretch>
        </p:blipFill>
        <p:spPr>
          <a:xfrm>
            <a:off x="5128578" y="3398471"/>
            <a:ext cx="14161610" cy="10387829"/>
          </a:xfrm>
          <a:prstGeom prst="rect">
            <a:avLst/>
          </a:prstGeom>
          <a:ln w="12700">
            <a:miter lim="400000"/>
          </a:ln>
        </p:spPr>
      </p:pic>
      <p:pic>
        <p:nvPicPr>
          <p:cNvPr id="538"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539" name="Shape 539"/>
          <p:cNvSpPr txBox="1"/>
          <p:nvPr/>
        </p:nvSpPr>
        <p:spPr>
          <a:xfrm>
            <a:off x="4025135" y="274768"/>
            <a:ext cx="1636849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a:latin typeface="Helvetica"/>
                <a:ea typeface="Helvetica"/>
                <a:cs typeface="Helvetica"/>
                <a:sym typeface="Helvetica"/>
              </a:defRPr>
            </a:lvl1pPr>
          </a:lstStyle>
          <a:p>
            <a:r>
              <a:t>IDE Reference</a:t>
            </a:r>
          </a:p>
        </p:txBody>
      </p:sp>
      <p:sp>
        <p:nvSpPr>
          <p:cNvPr id="540" name="Shape 540"/>
          <p:cNvSpPr txBox="1"/>
          <p:nvPr/>
        </p:nvSpPr>
        <p:spPr>
          <a:xfrm>
            <a:off x="5606183" y="2009823"/>
            <a:ext cx="13320446" cy="19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lgn="l">
              <a:defRPr sz="6000">
                <a:latin typeface="Helvetica"/>
                <a:ea typeface="Helvetica"/>
                <a:cs typeface="Helvetica"/>
                <a:sym typeface="Helvetica"/>
              </a:defRPr>
            </a:pPr>
            <a:r>
              <a:rPr sz="5400" dirty="0"/>
              <a:t>Go to </a:t>
            </a:r>
            <a:r>
              <a:rPr sz="5400" b="1" dirty="0"/>
              <a:t>Help &gt; Markdown Quick Reference</a:t>
            </a:r>
          </a:p>
        </p:txBody>
      </p:sp>
      <p:pic>
        <p:nvPicPr>
          <p:cNvPr id="541" name="Shape" descr="Shape"/>
          <p:cNvPicPr>
            <a:picLocks/>
          </p:cNvPicPr>
          <p:nvPr/>
        </p:nvPicPr>
        <p:blipFill>
          <a:blip r:embed="rId4">
            <a:extLst/>
          </a:blip>
          <a:stretch>
            <a:fillRect/>
          </a:stretch>
        </p:blipFill>
        <p:spPr>
          <a:xfrm>
            <a:off x="9607032" y="8275335"/>
            <a:ext cx="2273440" cy="2762624"/>
          </a:xfrm>
          <a:prstGeom prst="rect">
            <a:avLst/>
          </a:prstGeom>
        </p:spPr>
      </p:pic>
      <p:sp>
        <p:nvSpPr>
          <p:cNvPr id="543" name="Shape 543"/>
          <p:cNvSpPr txBox="1"/>
          <p:nvPr/>
        </p:nvSpPr>
        <p:spPr>
          <a:xfrm rot="20517336">
            <a:off x="7583975" y="7708601"/>
            <a:ext cx="2175657" cy="11791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nSpc>
                <a:spcPct val="70000"/>
              </a:lnSpc>
              <a:defRPr sz="4000">
                <a:solidFill>
                  <a:srgbClr val="FF2600"/>
                </a:solidFill>
                <a:latin typeface="Helvetica"/>
                <a:ea typeface="Helvetica"/>
                <a:cs typeface="Helvetica"/>
                <a:sym typeface="Helvetica"/>
              </a:defRPr>
            </a:lvl1pPr>
          </a:lstStyle>
          <a:p>
            <a:r>
              <a:t>opens here</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545" name="Shape 545"/>
          <p:cNvSpPr txBox="1"/>
          <p:nvPr/>
        </p:nvSpPr>
        <p:spPr>
          <a:xfrm>
            <a:off x="2833687" y="789068"/>
            <a:ext cx="18716626"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Code </a:t>
            </a:r>
          </a:p>
        </p:txBody>
      </p:sp>
      <p:grpSp>
        <p:nvGrpSpPr>
          <p:cNvPr id="551" name="Group 551"/>
          <p:cNvGrpSpPr/>
          <p:nvPr/>
        </p:nvGrpSpPr>
        <p:grpSpPr>
          <a:xfrm>
            <a:off x="6334738" y="4190108"/>
            <a:ext cx="8738191" cy="8804740"/>
            <a:chOff x="0" y="0"/>
            <a:chExt cx="8738189" cy="8804739"/>
          </a:xfrm>
        </p:grpSpPr>
        <p:pic>
          <p:nvPicPr>
            <p:cNvPr id="546" name="Screen Shot 2017-07-05 at 3.09.22 PM.png"/>
            <p:cNvPicPr>
              <a:picLocks noChangeAspect="1"/>
            </p:cNvPicPr>
            <p:nvPr/>
          </p:nvPicPr>
          <p:blipFill>
            <a:blip r:embed="rId3">
              <a:extLst/>
            </a:blip>
            <a:srcRect l="6416" t="29335" r="47324" b="15077"/>
            <a:stretch>
              <a:fillRect/>
            </a:stretch>
          </p:blipFill>
          <p:spPr>
            <a:xfrm>
              <a:off x="0" y="0"/>
              <a:ext cx="8738190" cy="8804740"/>
            </a:xfrm>
            <a:prstGeom prst="rect">
              <a:avLst/>
            </a:prstGeom>
            <a:ln w="25400" cap="flat">
              <a:solidFill>
                <a:srgbClr val="000000"/>
              </a:solidFill>
              <a:prstDash val="solid"/>
              <a:miter lim="400000"/>
            </a:ln>
            <a:effectLst/>
          </p:spPr>
        </p:pic>
        <p:grpSp>
          <p:nvGrpSpPr>
            <p:cNvPr id="549" name="Group 549"/>
            <p:cNvGrpSpPr/>
            <p:nvPr/>
          </p:nvGrpSpPr>
          <p:grpSpPr>
            <a:xfrm>
              <a:off x="7908500" y="3852197"/>
              <a:ext cx="482833" cy="274834"/>
              <a:chOff x="0" y="0"/>
              <a:chExt cx="482831" cy="274833"/>
            </a:xfrm>
          </p:grpSpPr>
          <p:sp>
            <p:nvSpPr>
              <p:cNvPr id="547" name="Shape 547"/>
              <p:cNvSpPr/>
              <p:nvPr/>
            </p:nvSpPr>
            <p:spPr>
              <a:xfrm>
                <a:off x="0" y="0"/>
                <a:ext cx="482832" cy="274834"/>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548" name="Shape 548"/>
              <p:cNvSpPr/>
              <p:nvPr/>
            </p:nvSpPr>
            <p:spPr>
              <a:xfrm rot="5427224">
                <a:off x="164522" y="84764"/>
                <a:ext cx="210145" cy="1061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550" name="Shape 550"/>
            <p:cNvSpPr/>
            <p:nvPr/>
          </p:nvSpPr>
          <p:spPr>
            <a:xfrm>
              <a:off x="874572" y="4214183"/>
              <a:ext cx="179211" cy="739488"/>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552" name="Shape 552"/>
          <p:cNvSpPr/>
          <p:nvPr/>
        </p:nvSpPr>
        <p:spPr>
          <a:xfrm>
            <a:off x="15638846" y="8155534"/>
            <a:ext cx="7342586" cy="3946129"/>
          </a:xfrm>
          <a:prstGeom prst="wedgeRoundRectCallout">
            <a:avLst>
              <a:gd name="adj1" fmla="val -71943"/>
              <a:gd name="adj2" fmla="val -31636"/>
              <a:gd name="adj3" fmla="val 16667"/>
            </a:avLst>
          </a:prstGeom>
          <a:solidFill>
            <a:srgbClr val="407AAA"/>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lnSpc>
                <a:spcPct val="80000"/>
              </a:lnSpc>
              <a:defRPr sz="6000" b="1">
                <a:solidFill>
                  <a:srgbClr val="FFFFFF"/>
                </a:solidFill>
                <a:latin typeface="Helvetica"/>
                <a:ea typeface="Helvetica"/>
                <a:cs typeface="Helvetica"/>
                <a:sym typeface="Helvetica"/>
              </a:defRPr>
            </a:lvl1pPr>
          </a:lstStyle>
          <a:p>
            <a:r>
              <a:t>Code chunks surrounded by ```</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sp>
        <p:nvSpPr>
          <p:cNvPr id="557" name="Shape 557"/>
          <p:cNvSpPr txBox="1">
            <a:spLocks noGrp="1"/>
          </p:cNvSpPr>
          <p:nvPr>
            <p:ph type="title"/>
          </p:nvPr>
        </p:nvSpPr>
        <p:spPr>
          <a:xfrm>
            <a:off x="6972727" y="934291"/>
            <a:ext cx="10464801" cy="2486108"/>
          </a:xfrm>
          <a:prstGeom prst="rect">
            <a:avLst/>
          </a:prstGeom>
        </p:spPr>
        <p:txBody>
          <a:bodyPr lIns="50800" tIns="50800" rIns="50800" bIns="50800"/>
          <a:lstStyle>
            <a:lvl1pPr>
              <a:defRPr sz="13000">
                <a:latin typeface="Helvetica"/>
                <a:ea typeface="Helvetica"/>
                <a:cs typeface="Helvetica"/>
                <a:sym typeface="Helvetica"/>
              </a:defRPr>
            </a:lvl1pPr>
          </a:lstStyle>
          <a:p>
            <a:r>
              <a:t>Code chunks</a:t>
            </a:r>
          </a:p>
        </p:txBody>
      </p:sp>
      <p:sp>
        <p:nvSpPr>
          <p:cNvPr id="558" name="Shape 558"/>
          <p:cNvSpPr txBox="1"/>
          <p:nvPr/>
        </p:nvSpPr>
        <p:spPr>
          <a:xfrm>
            <a:off x="5451509" y="3868860"/>
            <a:ext cx="13053185" cy="118150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a:spcBef>
                <a:spcPts val="2000"/>
              </a:spcBef>
              <a:defRPr sz="7000">
                <a:latin typeface="Helvetica"/>
                <a:ea typeface="Helvetica"/>
                <a:cs typeface="Helvetica"/>
                <a:sym typeface="Helvetica"/>
              </a:defRPr>
            </a:pPr>
            <a:r>
              <a:rPr dirty="0"/>
              <a:t>Insert a chunk of R code with </a:t>
            </a:r>
          </a:p>
          <a:p>
            <a:pPr algn="l">
              <a:defRPr sz="5000">
                <a:latin typeface="Monaco"/>
                <a:ea typeface="Monaco"/>
                <a:cs typeface="Monaco"/>
                <a:sym typeface="Monaco"/>
              </a:defRPr>
            </a:pPr>
            <a:endParaRPr dirty="0"/>
          </a:p>
          <a:p>
            <a:pPr algn="l">
              <a:defRPr sz="5000">
                <a:latin typeface="Monaco"/>
                <a:ea typeface="Monaco"/>
                <a:cs typeface="Monaco"/>
                <a:sym typeface="Monaco"/>
              </a:defRPr>
            </a:pPr>
            <a:endParaRPr dirty="0"/>
          </a:p>
          <a:p>
            <a:pPr algn="l">
              <a:defRPr sz="5000">
                <a:latin typeface="Monaco"/>
                <a:ea typeface="Monaco"/>
                <a:cs typeface="Monaco"/>
                <a:sym typeface="Monaco"/>
              </a:defRPr>
            </a:pPr>
            <a:endParaRPr dirty="0"/>
          </a:p>
          <a:p>
            <a:pPr algn="l">
              <a:defRPr sz="5000">
                <a:latin typeface="Monaco"/>
                <a:ea typeface="Monaco"/>
                <a:cs typeface="Monaco"/>
                <a:sym typeface="Monaco"/>
              </a:defRPr>
            </a:pPr>
            <a:endParaRPr dirty="0"/>
          </a:p>
          <a:p>
            <a:pPr algn="l">
              <a:defRPr>
                <a:latin typeface="+mn-lt"/>
                <a:ea typeface="+mn-ea"/>
                <a:cs typeface="+mn-cs"/>
                <a:sym typeface="Helvetica Neue"/>
              </a:defRPr>
            </a:pPr>
            <a:r>
              <a:rPr sz="6000" dirty="0">
                <a:latin typeface="Helvetica"/>
                <a:ea typeface="Helvetica"/>
                <a:cs typeface="Helvetica"/>
                <a:sym typeface="Helvetica"/>
              </a:rPr>
              <a:t>When you render the report, R Markdown will run the code and include its results. R Markdown will also remove the</a:t>
            </a:r>
            <a:r>
              <a:rPr dirty="0"/>
              <a:t> </a:t>
            </a:r>
            <a:r>
              <a:rPr sz="5000" dirty="0">
                <a:latin typeface="Monaco"/>
                <a:ea typeface="Monaco"/>
                <a:cs typeface="Monaco"/>
                <a:sym typeface="Monaco"/>
              </a:rPr>
              <a:t>```{r}</a:t>
            </a:r>
            <a:r>
              <a:rPr dirty="0">
                <a:latin typeface="Monaco"/>
                <a:ea typeface="Monaco"/>
                <a:cs typeface="Monaco"/>
                <a:sym typeface="Monaco"/>
              </a:rPr>
              <a:t> </a:t>
            </a:r>
            <a:r>
              <a:rPr sz="6000" dirty="0">
                <a:latin typeface="Helvetica"/>
                <a:ea typeface="Helvetica"/>
                <a:cs typeface="Helvetica"/>
                <a:sym typeface="Helvetica"/>
              </a:rPr>
              <a:t>and</a:t>
            </a:r>
            <a:r>
              <a:rPr dirty="0"/>
              <a:t> </a:t>
            </a:r>
            <a:r>
              <a:rPr sz="5000" dirty="0">
                <a:latin typeface="Monaco"/>
                <a:ea typeface="Monaco"/>
                <a:cs typeface="Monaco"/>
                <a:sym typeface="Monaco"/>
              </a:rPr>
              <a:t>```</a:t>
            </a:r>
            <a:r>
              <a:rPr sz="6000" dirty="0">
                <a:latin typeface="Helvetica"/>
                <a:ea typeface="Helvetica"/>
                <a:cs typeface="Helvetica"/>
                <a:sym typeface="Helvetica"/>
              </a:rPr>
              <a:t>.</a:t>
            </a:r>
          </a:p>
        </p:txBody>
      </p:sp>
      <p:sp>
        <p:nvSpPr>
          <p:cNvPr id="560" name="Shape 560"/>
          <p:cNvSpPr/>
          <p:nvPr/>
        </p:nvSpPr>
        <p:spPr>
          <a:xfrm>
            <a:off x="5451509" y="5227541"/>
            <a:ext cx="12770535" cy="2652174"/>
          </a:xfrm>
          <a:prstGeom prst="rect">
            <a:avLst/>
          </a:prstGeom>
          <a:solidFill>
            <a:srgbClr val="F0F2F4"/>
          </a:solidFill>
          <a:ln w="254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561" name="Shape 561"/>
          <p:cNvSpPr txBox="1"/>
          <p:nvPr/>
        </p:nvSpPr>
        <p:spPr>
          <a:xfrm>
            <a:off x="5972128" y="5487316"/>
            <a:ext cx="10114020" cy="2905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a:defRPr sz="5000">
                <a:latin typeface="Monaco"/>
                <a:ea typeface="Monaco"/>
                <a:cs typeface="Monaco"/>
                <a:sym typeface="Monaco"/>
              </a:defRPr>
            </a:pPr>
            <a:r>
              <a:rPr dirty="0"/>
              <a:t>```{r}</a:t>
            </a:r>
          </a:p>
          <a:p>
            <a:pPr algn="l">
              <a:defRPr sz="5000">
                <a:latin typeface="Monaco"/>
                <a:ea typeface="Monaco"/>
                <a:cs typeface="Monaco"/>
                <a:sym typeface="Monaco"/>
              </a:defRPr>
            </a:pPr>
            <a:r>
              <a:rPr dirty="0"/>
              <a:t># some code</a:t>
            </a:r>
          </a:p>
          <a:p>
            <a:pPr algn="l">
              <a:defRPr sz="5000">
                <a:latin typeface="Monaco"/>
                <a:ea typeface="Monaco"/>
                <a:cs typeface="Monaco"/>
                <a:sym typeface="Monaco"/>
              </a:defRPr>
            </a:pPr>
            <a:r>
              <a:rPr dirty="0"/>
              <a:t>```</a:t>
            </a:r>
          </a:p>
        </p:txBody>
      </p:sp>
      <p:pic>
        <p:nvPicPr>
          <p:cNvPr id="562"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563" name="Shape 563"/>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sp>
        <p:nvSpPr>
          <p:cNvPr id="570" name="Shape 570"/>
          <p:cNvSpPr txBox="1">
            <a:spLocks noGrp="1"/>
          </p:cNvSpPr>
          <p:nvPr>
            <p:ph type="title"/>
          </p:nvPr>
        </p:nvSpPr>
        <p:spPr>
          <a:xfrm>
            <a:off x="6972727" y="934291"/>
            <a:ext cx="10464801" cy="2486108"/>
          </a:xfrm>
          <a:prstGeom prst="rect">
            <a:avLst/>
          </a:prstGeom>
        </p:spPr>
        <p:txBody>
          <a:bodyPr lIns="50800" tIns="50800" rIns="50800" bIns="50800"/>
          <a:lstStyle>
            <a:lvl1pPr>
              <a:defRPr sz="13000">
                <a:latin typeface="Helvetica"/>
                <a:ea typeface="Helvetica"/>
                <a:cs typeface="Helvetica"/>
                <a:sym typeface="Helvetica"/>
              </a:defRPr>
            </a:lvl1pPr>
          </a:lstStyle>
          <a:p>
            <a:r>
              <a:t>Code chunks</a:t>
            </a:r>
          </a:p>
        </p:txBody>
      </p:sp>
      <p:sp>
        <p:nvSpPr>
          <p:cNvPr id="595" name="Shape 595"/>
          <p:cNvSpPr txBox="1"/>
          <p:nvPr/>
        </p:nvSpPr>
        <p:spPr>
          <a:xfrm>
            <a:off x="5451509" y="3868860"/>
            <a:ext cx="13053185" cy="1593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lvl1pPr algn="l">
              <a:defRPr sz="7000">
                <a:latin typeface="Helvetica"/>
                <a:ea typeface="Helvetica"/>
                <a:cs typeface="Helvetica"/>
                <a:sym typeface="Helvetica"/>
              </a:defRPr>
            </a:lvl1pPr>
          </a:lstStyle>
          <a:p>
            <a:r>
              <a:t>Insert a chunk of R code with</a:t>
            </a:r>
          </a:p>
        </p:txBody>
      </p:sp>
      <p:sp>
        <p:nvSpPr>
          <p:cNvPr id="597" name="Shape 597"/>
          <p:cNvSpPr/>
          <p:nvPr/>
        </p:nvSpPr>
        <p:spPr>
          <a:xfrm>
            <a:off x="5729504" y="5186304"/>
            <a:ext cx="12770535" cy="3094440"/>
          </a:xfrm>
          <a:prstGeom prst="rect">
            <a:avLst/>
          </a:prstGeom>
          <a:solidFill>
            <a:srgbClr val="F0F2F4"/>
          </a:solidFill>
          <a:ln w="254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598" name="Shape 598"/>
          <p:cNvSpPr txBox="1"/>
          <p:nvPr/>
        </p:nvSpPr>
        <p:spPr>
          <a:xfrm>
            <a:off x="5972128" y="5487316"/>
            <a:ext cx="10114020" cy="2905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a:defRPr sz="5000">
                <a:latin typeface="Monaco"/>
                <a:ea typeface="Monaco"/>
                <a:cs typeface="Monaco"/>
                <a:sym typeface="Monaco"/>
              </a:defRPr>
            </a:pPr>
            <a:r>
              <a:rPr dirty="0">
                <a:latin typeface="Courier New" panose="02070309020205020404" pitchFamily="49" charset="0"/>
                <a:cs typeface="Courier New" panose="02070309020205020404" pitchFamily="49" charset="0"/>
              </a:rPr>
              <a:t>```{r}</a:t>
            </a:r>
          </a:p>
          <a:p>
            <a:pPr algn="l">
              <a:defRPr sz="5000">
                <a:latin typeface="Monaco"/>
                <a:ea typeface="Monaco"/>
                <a:cs typeface="Monaco"/>
                <a:sym typeface="Monaco"/>
              </a:defRPr>
            </a:pPr>
            <a:r>
              <a:rPr dirty="0">
                <a:latin typeface="Courier New" panose="02070309020205020404" pitchFamily="49" charset="0"/>
                <a:cs typeface="Courier New" panose="02070309020205020404" pitchFamily="49" charset="0"/>
              </a:rPr>
              <a:t># some code</a:t>
            </a:r>
          </a:p>
          <a:p>
            <a:pPr algn="l">
              <a:defRPr sz="5000">
                <a:latin typeface="Monaco"/>
                <a:ea typeface="Monaco"/>
                <a:cs typeface="Monaco"/>
                <a:sym typeface="Monaco"/>
              </a:defRPr>
            </a:pPr>
            <a:r>
              <a:rPr dirty="0">
                <a:latin typeface="Courier New" panose="02070309020205020404" pitchFamily="49" charset="0"/>
                <a:cs typeface="Courier New" panose="02070309020205020404" pitchFamily="49" charset="0"/>
              </a:rPr>
              <a:t>```</a:t>
            </a:r>
          </a:p>
        </p:txBody>
      </p:sp>
      <p:pic>
        <p:nvPicPr>
          <p:cNvPr id="599"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pic>
        <p:nvPicPr>
          <p:cNvPr id="2" name="Picture 1">
            <a:extLst>
              <a:ext uri="{FF2B5EF4-FFF2-40B4-BE49-F238E27FC236}">
                <a16:creationId xmlns:a16="http://schemas.microsoft.com/office/drawing/2014/main" id="{9E88A4A1-B29A-4A26-98A1-33432A6BE5D7}"/>
              </a:ext>
            </a:extLst>
          </p:cNvPr>
          <p:cNvPicPr>
            <a:picLocks noChangeAspect="1"/>
          </p:cNvPicPr>
          <p:nvPr/>
        </p:nvPicPr>
        <p:blipFill>
          <a:blip r:embed="rId5"/>
          <a:stretch>
            <a:fillRect/>
          </a:stretch>
        </p:blipFill>
        <p:spPr>
          <a:xfrm>
            <a:off x="18654496" y="3868860"/>
            <a:ext cx="4144762" cy="6084566"/>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604"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606" name="Shape 606"/>
          <p:cNvSpPr/>
          <p:nvPr/>
        </p:nvSpPr>
        <p:spPr>
          <a:xfrm>
            <a:off x="5780433" y="57184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08" name="Shape 608"/>
          <p:cNvSpPr/>
          <p:nvPr/>
        </p:nvSpPr>
        <p:spPr>
          <a:xfrm>
            <a:off x="13287936" y="57198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09" name="Shape 609"/>
          <p:cNvSpPr/>
          <p:nvPr/>
        </p:nvSpPr>
        <p:spPr>
          <a:xfrm>
            <a:off x="11605052" y="83982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10" name="Shape 610"/>
          <p:cNvSpPr txBox="1"/>
          <p:nvPr/>
        </p:nvSpPr>
        <p:spPr>
          <a:xfrm>
            <a:off x="6976982" y="13340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chunk options</a:t>
            </a:r>
          </a:p>
        </p:txBody>
      </p:sp>
      <p:sp>
        <p:nvSpPr>
          <p:cNvPr id="611" name="Shape 611"/>
          <p:cNvSpPr txBox="1"/>
          <p:nvPr/>
        </p:nvSpPr>
        <p:spPr>
          <a:xfrm>
            <a:off x="5510516" y="3465145"/>
            <a:ext cx="13362968" cy="1950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r>
              <a:t>By default, R Markdown includes both the code and its results</a:t>
            </a:r>
          </a:p>
        </p:txBody>
      </p:sp>
      <p:pic>
        <p:nvPicPr>
          <p:cNvPr id="612" name="Screen Shot 2014-06-29 at 9.58.21 PM.png"/>
          <p:cNvPicPr>
            <a:picLocks noChangeAspect="1"/>
          </p:cNvPicPr>
          <p:nvPr/>
        </p:nvPicPr>
        <p:blipFill>
          <a:blip r:embed="rId5">
            <a:extLst/>
          </a:blip>
          <a:srcRect l="2506" t="1538" r="7076"/>
          <a:stretch>
            <a:fillRect/>
          </a:stretch>
        </p:blipFill>
        <p:spPr>
          <a:xfrm>
            <a:off x="13443943" y="6144682"/>
            <a:ext cx="5280600" cy="5051008"/>
          </a:xfrm>
          <a:prstGeom prst="rect">
            <a:avLst/>
          </a:prstGeom>
          <a:ln w="12700">
            <a:miter lim="400000"/>
          </a:ln>
        </p:spPr>
      </p:pic>
      <p:sp>
        <p:nvSpPr>
          <p:cNvPr id="613" name="Shape 613"/>
          <p:cNvSpPr txBox="1"/>
          <p:nvPr/>
        </p:nvSpPr>
        <p:spPr>
          <a:xfrm>
            <a:off x="5926102" y="5959460"/>
            <a:ext cx="5296664" cy="64372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spcBef>
                <a:spcPts val="1500"/>
              </a:spcBef>
              <a:defRPr sz="4000">
                <a:latin typeface="Monaco"/>
                <a:ea typeface="Monaco"/>
                <a:cs typeface="Monaco"/>
                <a:sym typeface="Monaco"/>
              </a:defRPr>
            </a:pPr>
            <a:r>
              <a:rPr dirty="0"/>
              <a:t>Here’s some code</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```{r}</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dim(iris)</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a:t>
            </a:r>
          </a:p>
        </p:txBody>
      </p:sp>
      <p:sp>
        <p:nvSpPr>
          <p:cNvPr id="614" name="Shape 614"/>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Shape 618"/>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619"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621" name="Shape 621"/>
          <p:cNvSpPr/>
          <p:nvPr/>
        </p:nvSpPr>
        <p:spPr>
          <a:xfrm>
            <a:off x="5780433" y="57184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22" name="Shape 622"/>
          <p:cNvSpPr txBox="1"/>
          <p:nvPr/>
        </p:nvSpPr>
        <p:spPr>
          <a:xfrm>
            <a:off x="5926102" y="5959460"/>
            <a:ext cx="5296664" cy="64372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spcBef>
                <a:spcPts val="1500"/>
              </a:spcBef>
              <a:defRPr sz="4000">
                <a:latin typeface="Monaco"/>
                <a:ea typeface="Monaco"/>
                <a:cs typeface="Monaco"/>
                <a:sym typeface="Monaco"/>
              </a:defRPr>
            </a:pPr>
            <a:r>
              <a:rPr dirty="0"/>
              <a:t>Here’s some code</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```{r echo=FALSE}</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dim(iris)</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a:t>
            </a:r>
          </a:p>
        </p:txBody>
      </p:sp>
      <p:sp>
        <p:nvSpPr>
          <p:cNvPr id="624" name="Shape 624"/>
          <p:cNvSpPr/>
          <p:nvPr/>
        </p:nvSpPr>
        <p:spPr>
          <a:xfrm>
            <a:off x="13287936" y="57198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25" name="Shape 625"/>
          <p:cNvSpPr/>
          <p:nvPr/>
        </p:nvSpPr>
        <p:spPr>
          <a:xfrm>
            <a:off x="11605052" y="83982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26" name="Shape 626"/>
          <p:cNvSpPr txBox="1"/>
          <p:nvPr/>
        </p:nvSpPr>
        <p:spPr>
          <a:xfrm>
            <a:off x="6976982" y="13340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echo</a:t>
            </a:r>
          </a:p>
        </p:txBody>
      </p:sp>
      <p:sp>
        <p:nvSpPr>
          <p:cNvPr id="627" name="Shape 627"/>
          <p:cNvSpPr txBox="1"/>
          <p:nvPr/>
        </p:nvSpPr>
        <p:spPr>
          <a:xfrm>
            <a:off x="5583662" y="3465145"/>
            <a:ext cx="13251442" cy="1950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l">
              <a:defRPr sz="6000">
                <a:latin typeface="Helvetica"/>
                <a:ea typeface="Helvetica"/>
                <a:cs typeface="Helvetica"/>
                <a:sym typeface="Helvetica"/>
              </a:defRPr>
            </a:pPr>
            <a:r>
              <a:t>Add options in the brackets after r.  </a:t>
            </a:r>
          </a:p>
          <a:p>
            <a:pPr algn="l">
              <a:defRPr sz="6000">
                <a:latin typeface="Helvetica"/>
                <a:ea typeface="Helvetica"/>
                <a:cs typeface="Helvetica"/>
                <a:sym typeface="Helvetica"/>
              </a:defRPr>
            </a:pPr>
            <a:r>
              <a:rPr b="1">
                <a:solidFill>
                  <a:schemeClr val="accent1"/>
                </a:solidFill>
              </a:rPr>
              <a:t>echo = FALSE </a:t>
            </a:r>
            <a:r>
              <a:t>hides the code.</a:t>
            </a:r>
          </a:p>
        </p:txBody>
      </p:sp>
      <p:pic>
        <p:nvPicPr>
          <p:cNvPr id="628" name="Screen Shot 2014-06-19 at 4.33.25 PM.png"/>
          <p:cNvPicPr>
            <a:picLocks noChangeAspect="1"/>
          </p:cNvPicPr>
          <p:nvPr/>
        </p:nvPicPr>
        <p:blipFill>
          <a:blip r:embed="rId5">
            <a:extLst/>
          </a:blip>
          <a:srcRect r="3393"/>
          <a:stretch>
            <a:fillRect/>
          </a:stretch>
        </p:blipFill>
        <p:spPr>
          <a:xfrm>
            <a:off x="13357854" y="6092096"/>
            <a:ext cx="5427197" cy="3244090"/>
          </a:xfrm>
          <a:prstGeom prst="rect">
            <a:avLst/>
          </a:prstGeom>
          <a:ln w="12700">
            <a:miter lim="400000"/>
          </a:ln>
        </p:spPr>
      </p:pic>
      <p:sp>
        <p:nvSpPr>
          <p:cNvPr id="629" name="Shape 629"/>
          <p:cNvSpPr/>
          <p:nvPr/>
        </p:nvSpPr>
        <p:spPr>
          <a:xfrm rot="18900000">
            <a:off x="15717189" y="10200479"/>
            <a:ext cx="11380853" cy="2101019"/>
          </a:xfrm>
          <a:prstGeom prst="rect">
            <a:avLst/>
          </a:prstGeom>
          <a:solidFill>
            <a:srgbClr val="78AAD6"/>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5900" b="1">
                <a:solidFill>
                  <a:srgbClr val="FFFFFF"/>
                </a:solidFill>
                <a:latin typeface="Helvetica"/>
                <a:ea typeface="Helvetica"/>
                <a:cs typeface="Helvetica"/>
                <a:sym typeface="Helvetica"/>
              </a:defRPr>
            </a:pPr>
            <a:r>
              <a:t>Very useful </a:t>
            </a:r>
          </a:p>
          <a:p>
            <a:pPr>
              <a:defRPr sz="5900" b="1">
                <a:solidFill>
                  <a:srgbClr val="FFFFFF"/>
                </a:solidFill>
                <a:latin typeface="Helvetica"/>
                <a:ea typeface="Helvetica"/>
                <a:cs typeface="Helvetica"/>
                <a:sym typeface="Helvetica"/>
              </a:defRPr>
            </a:pPr>
            <a:r>
              <a:t>for plots</a:t>
            </a:r>
          </a:p>
        </p:txBody>
      </p:sp>
      <p:sp>
        <p:nvSpPr>
          <p:cNvPr id="630" name="Shape 630"/>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Shape 634"/>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635"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637" name="Shape 637"/>
          <p:cNvSpPr/>
          <p:nvPr/>
        </p:nvSpPr>
        <p:spPr>
          <a:xfrm>
            <a:off x="5780433" y="57184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38" name="Shape 638"/>
          <p:cNvSpPr txBox="1"/>
          <p:nvPr/>
        </p:nvSpPr>
        <p:spPr>
          <a:xfrm>
            <a:off x="5926102" y="5959460"/>
            <a:ext cx="5296664" cy="64372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spcBef>
                <a:spcPts val="1500"/>
              </a:spcBef>
              <a:defRPr sz="4000">
                <a:latin typeface="Monaco"/>
                <a:ea typeface="Monaco"/>
                <a:cs typeface="Monaco"/>
                <a:sym typeface="Monaco"/>
              </a:defRPr>
            </a:pPr>
            <a:r>
              <a:rPr dirty="0"/>
              <a:t>Here’s some code</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```{r eval=FALSE}</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dim(iris)</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a:t>
            </a:r>
          </a:p>
        </p:txBody>
      </p:sp>
      <p:sp>
        <p:nvSpPr>
          <p:cNvPr id="640" name="Shape 640"/>
          <p:cNvSpPr/>
          <p:nvPr/>
        </p:nvSpPr>
        <p:spPr>
          <a:xfrm>
            <a:off x="13287936" y="57198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41" name="Shape 641"/>
          <p:cNvSpPr/>
          <p:nvPr/>
        </p:nvSpPr>
        <p:spPr>
          <a:xfrm>
            <a:off x="11605052" y="83982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42" name="Shape 642"/>
          <p:cNvSpPr txBox="1"/>
          <p:nvPr/>
        </p:nvSpPr>
        <p:spPr>
          <a:xfrm>
            <a:off x="6976982" y="13340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eval</a:t>
            </a:r>
          </a:p>
        </p:txBody>
      </p:sp>
      <p:sp>
        <p:nvSpPr>
          <p:cNvPr id="643" name="Shape 643"/>
          <p:cNvSpPr txBox="1"/>
          <p:nvPr/>
        </p:nvSpPr>
        <p:spPr>
          <a:xfrm>
            <a:off x="4514203" y="3526273"/>
            <a:ext cx="16156452"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l">
              <a:defRPr sz="6000">
                <a:latin typeface="Helvetica"/>
                <a:ea typeface="Helvetica"/>
                <a:cs typeface="Helvetica"/>
                <a:sym typeface="Helvetica"/>
              </a:defRPr>
            </a:pPr>
            <a:r>
              <a:rPr sz="5400" b="1" dirty="0">
                <a:solidFill>
                  <a:schemeClr val="accent1"/>
                </a:solidFill>
              </a:rPr>
              <a:t>eval = FALSE</a:t>
            </a:r>
            <a:r>
              <a:rPr sz="5400" dirty="0"/>
              <a:t> prevents the code from being run. As a result, no results will be displayed with the code.</a:t>
            </a:r>
          </a:p>
        </p:txBody>
      </p:sp>
      <p:pic>
        <p:nvPicPr>
          <p:cNvPr id="644" name="Screen Shot 2014-06-19 at 4.27.57 PM.png"/>
          <p:cNvPicPr>
            <a:picLocks noChangeAspect="1"/>
          </p:cNvPicPr>
          <p:nvPr/>
        </p:nvPicPr>
        <p:blipFill>
          <a:blip r:embed="rId5">
            <a:extLst/>
          </a:blip>
          <a:srcRect b="39682"/>
          <a:stretch>
            <a:fillRect/>
          </a:stretch>
        </p:blipFill>
        <p:spPr>
          <a:xfrm>
            <a:off x="13481084" y="6126883"/>
            <a:ext cx="5180993" cy="2981919"/>
          </a:xfrm>
          <a:prstGeom prst="rect">
            <a:avLst/>
          </a:prstGeom>
          <a:ln w="12700">
            <a:miter lim="400000"/>
          </a:ln>
        </p:spPr>
      </p:pic>
      <p:sp>
        <p:nvSpPr>
          <p:cNvPr id="645" name="Shape 645"/>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650"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652" name="Shape 652"/>
          <p:cNvSpPr/>
          <p:nvPr/>
        </p:nvSpPr>
        <p:spPr>
          <a:xfrm>
            <a:off x="5182598" y="5718453"/>
            <a:ext cx="6584711" cy="7239001"/>
          </a:xfrm>
          <a:prstGeom prst="rect">
            <a:avLst/>
          </a:prstGeom>
          <a:solidFill>
            <a:srgbClr val="F0F2F4"/>
          </a:solidFill>
          <a:ln w="254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653" name="Shape 653"/>
          <p:cNvSpPr txBox="1"/>
          <p:nvPr/>
        </p:nvSpPr>
        <p:spPr>
          <a:xfrm>
            <a:off x="5328267" y="5959460"/>
            <a:ext cx="6293373" cy="64372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p>
            <a:pPr algn="l">
              <a:spcBef>
                <a:spcPts val="1500"/>
              </a:spcBef>
              <a:defRPr sz="4000">
                <a:latin typeface="Monaco"/>
                <a:ea typeface="Monaco"/>
                <a:cs typeface="Monaco"/>
                <a:sym typeface="Monaco"/>
              </a:defRPr>
            </a:pPr>
            <a:r>
              <a:rPr dirty="0"/>
              <a:t>Here’s some code</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```{r include=FALSE}</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dim(iris)</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a:t>
            </a:r>
          </a:p>
        </p:txBody>
      </p:sp>
      <p:sp>
        <p:nvSpPr>
          <p:cNvPr id="655" name="Shape 655"/>
          <p:cNvSpPr/>
          <p:nvPr/>
        </p:nvSpPr>
        <p:spPr>
          <a:xfrm>
            <a:off x="12173841" y="83982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56" name="Shape 656"/>
          <p:cNvSpPr txBox="1"/>
          <p:nvPr/>
        </p:nvSpPr>
        <p:spPr>
          <a:xfrm>
            <a:off x="6976982" y="13340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include</a:t>
            </a:r>
          </a:p>
        </p:txBody>
      </p:sp>
      <p:sp>
        <p:nvSpPr>
          <p:cNvPr id="657" name="Shape 657"/>
          <p:cNvSpPr txBox="1"/>
          <p:nvPr/>
        </p:nvSpPr>
        <p:spPr>
          <a:xfrm>
            <a:off x="3461652" y="3336597"/>
            <a:ext cx="17556800" cy="2069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l">
              <a:defRPr sz="6000">
                <a:latin typeface="Helvetica"/>
                <a:ea typeface="Helvetica"/>
                <a:cs typeface="Helvetica"/>
                <a:sym typeface="Helvetica"/>
              </a:defRPr>
            </a:pPr>
            <a:r>
              <a:rPr sz="5400" b="1" dirty="0">
                <a:solidFill>
                  <a:schemeClr val="accent1"/>
                </a:solidFill>
              </a:rPr>
              <a:t>include = FALSE</a:t>
            </a:r>
            <a:r>
              <a:rPr sz="5400" dirty="0"/>
              <a:t> runs the code, but prevents both the code and the results from appearing.</a:t>
            </a:r>
          </a:p>
        </p:txBody>
      </p:sp>
      <p:sp>
        <p:nvSpPr>
          <p:cNvPr id="659" name="Shape 659"/>
          <p:cNvSpPr/>
          <p:nvPr/>
        </p:nvSpPr>
        <p:spPr>
          <a:xfrm>
            <a:off x="13856724" y="5719854"/>
            <a:ext cx="5592504" cy="7236198"/>
          </a:xfrm>
          <a:prstGeom prst="rect">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pic>
        <p:nvPicPr>
          <p:cNvPr id="660" name="Screen Shot 2014-06-19 at 4.27.57 PM.png"/>
          <p:cNvPicPr>
            <a:picLocks noChangeAspect="1"/>
          </p:cNvPicPr>
          <p:nvPr/>
        </p:nvPicPr>
        <p:blipFill>
          <a:blip r:embed="rId5">
            <a:extLst/>
          </a:blip>
          <a:srcRect b="82737"/>
          <a:stretch>
            <a:fillRect/>
          </a:stretch>
        </p:blipFill>
        <p:spPr>
          <a:xfrm>
            <a:off x="14049871" y="6126882"/>
            <a:ext cx="5180996" cy="853407"/>
          </a:xfrm>
          <a:prstGeom prst="rect">
            <a:avLst/>
          </a:prstGeom>
          <a:ln w="12700" cap="flat">
            <a:noFill/>
            <a:miter lim="400000"/>
          </a:ln>
          <a:effectLst/>
        </p:spPr>
      </p:pic>
      <p:sp>
        <p:nvSpPr>
          <p:cNvPr id="662" name="Shape 662"/>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29</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206"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207" name="Shape 207"/>
          <p:cNvSpPr txBox="1"/>
          <p:nvPr/>
        </p:nvSpPr>
        <p:spPr>
          <a:xfrm>
            <a:off x="4025134" y="486187"/>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3000">
                <a:latin typeface="Helvetica"/>
                <a:ea typeface="Helvetica"/>
                <a:cs typeface="Helvetica"/>
                <a:sym typeface="Helvetica"/>
              </a:defRPr>
            </a:lvl1pPr>
          </a:lstStyle>
          <a:p>
            <a:r>
              <a:t>R Markdown</a:t>
            </a:r>
          </a:p>
        </p:txBody>
      </p:sp>
      <p:sp>
        <p:nvSpPr>
          <p:cNvPr id="208" name="Shape 208"/>
          <p:cNvSpPr txBox="1"/>
          <p:nvPr/>
        </p:nvSpPr>
        <p:spPr>
          <a:xfrm>
            <a:off x="3199300" y="2425100"/>
            <a:ext cx="18020166" cy="1774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000">
                <a:latin typeface="Helvetica"/>
                <a:ea typeface="Helvetica"/>
                <a:cs typeface="Helvetica"/>
                <a:sym typeface="Helvetica"/>
              </a:defRPr>
            </a:lvl1pPr>
          </a:lstStyle>
          <a:p>
            <a:r>
              <a:t>Plain text file with 3 types of content:</a:t>
            </a:r>
          </a:p>
        </p:txBody>
      </p:sp>
      <p:grpSp>
        <p:nvGrpSpPr>
          <p:cNvPr id="211" name="Group 211"/>
          <p:cNvGrpSpPr/>
          <p:nvPr/>
        </p:nvGrpSpPr>
        <p:grpSpPr>
          <a:xfrm>
            <a:off x="3627925" y="5177690"/>
            <a:ext cx="10230549" cy="6846284"/>
            <a:chOff x="0" y="0"/>
            <a:chExt cx="10230547" cy="6846282"/>
          </a:xfrm>
        </p:grpSpPr>
        <p:pic>
          <p:nvPicPr>
            <p:cNvPr id="209" name="Screen Shot 2017-07-05 at 2.55.19 PM.png"/>
            <p:cNvPicPr>
              <a:picLocks noChangeAspect="1"/>
            </p:cNvPicPr>
            <p:nvPr/>
          </p:nvPicPr>
          <p:blipFill>
            <a:blip r:embed="rId5">
              <a:extLst/>
            </a:blip>
            <a:srcRect l="5530" t="19715" r="5530" b="9305"/>
            <a:stretch>
              <a:fillRect/>
            </a:stretch>
          </p:blipFill>
          <p:spPr>
            <a:xfrm>
              <a:off x="0" y="0"/>
              <a:ext cx="10230548" cy="6846283"/>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pic>
          <p:nvPicPr>
            <p:cNvPr id="210" name="Screen Shot 2017-07-05 at 3.09.22 PM.png"/>
            <p:cNvPicPr>
              <a:picLocks noChangeAspect="1"/>
            </p:cNvPicPr>
            <p:nvPr/>
          </p:nvPicPr>
          <p:blipFill>
            <a:blip r:embed="rId6">
              <a:extLst/>
            </a:blip>
            <a:srcRect l="6416" t="29269" r="47324" b="63975"/>
            <a:stretch>
              <a:fillRect/>
            </a:stretch>
          </p:blipFill>
          <p:spPr>
            <a:xfrm>
              <a:off x="109911" y="932524"/>
              <a:ext cx="5312131" cy="650456"/>
            </a:xfrm>
            <a:prstGeom prst="rect">
              <a:avLst/>
            </a:prstGeom>
            <a:ln w="12700" cap="flat">
              <a:noFill/>
              <a:miter lim="400000"/>
            </a:ln>
            <a:effectLst/>
          </p:spPr>
        </p:pic>
      </p:grpSp>
      <p:grpSp>
        <p:nvGrpSpPr>
          <p:cNvPr id="214" name="Group 214"/>
          <p:cNvGrpSpPr/>
          <p:nvPr/>
        </p:nvGrpSpPr>
        <p:grpSpPr>
          <a:xfrm>
            <a:off x="3734485" y="6108035"/>
            <a:ext cx="5318890" cy="5359763"/>
            <a:chOff x="0" y="0"/>
            <a:chExt cx="5318888" cy="5359762"/>
          </a:xfrm>
        </p:grpSpPr>
        <p:pic>
          <p:nvPicPr>
            <p:cNvPr id="212" name="Screen Shot 2017-07-05 at 2.55.19 PM.png"/>
            <p:cNvPicPr>
              <a:picLocks noChangeAspect="1"/>
            </p:cNvPicPr>
            <p:nvPr/>
          </p:nvPicPr>
          <p:blipFill>
            <a:blip r:embed="rId5">
              <a:extLst/>
            </a:blip>
            <a:srcRect l="6427" t="29423" r="47348" b="15049"/>
            <a:stretch>
              <a:fillRect/>
            </a:stretch>
          </p:blipFill>
          <p:spPr>
            <a:xfrm>
              <a:off x="0" y="3890"/>
              <a:ext cx="5317088" cy="5355873"/>
            </a:xfrm>
            <a:prstGeom prst="rect">
              <a:avLst/>
            </a:prstGeom>
            <a:ln w="12700" cap="flat">
              <a:noFill/>
              <a:miter lim="400000"/>
            </a:ln>
            <a:effectLst/>
          </p:spPr>
        </p:pic>
        <p:pic>
          <p:nvPicPr>
            <p:cNvPr id="213" name="Screen Shot 2017-07-05 at 3.09.22 PM.png"/>
            <p:cNvPicPr>
              <a:picLocks noChangeAspect="1"/>
            </p:cNvPicPr>
            <p:nvPr/>
          </p:nvPicPr>
          <p:blipFill>
            <a:blip r:embed="rId6">
              <a:extLst/>
            </a:blip>
            <a:srcRect l="6416" t="29269" r="47324" b="63975"/>
            <a:stretch>
              <a:fillRect/>
            </a:stretch>
          </p:blipFill>
          <p:spPr>
            <a:xfrm>
              <a:off x="6758" y="0"/>
              <a:ext cx="5312131" cy="650455"/>
            </a:xfrm>
            <a:prstGeom prst="rect">
              <a:avLst/>
            </a:prstGeom>
            <a:ln w="12700" cap="flat">
              <a:noFill/>
              <a:miter lim="400000"/>
            </a:ln>
            <a:effectLst/>
          </p:spPr>
        </p:pic>
      </p:grpSp>
      <p:grpSp>
        <p:nvGrpSpPr>
          <p:cNvPr id="220" name="Group 220"/>
          <p:cNvGrpSpPr/>
          <p:nvPr/>
        </p:nvGrpSpPr>
        <p:grpSpPr>
          <a:xfrm>
            <a:off x="6334738" y="4190108"/>
            <a:ext cx="8738191" cy="8804740"/>
            <a:chOff x="0" y="0"/>
            <a:chExt cx="8738189" cy="8804739"/>
          </a:xfrm>
        </p:grpSpPr>
        <p:pic>
          <p:nvPicPr>
            <p:cNvPr id="215" name="Screen Shot 2017-07-05 at 3.09.22 PM.png"/>
            <p:cNvPicPr>
              <a:picLocks noChangeAspect="1"/>
            </p:cNvPicPr>
            <p:nvPr/>
          </p:nvPicPr>
          <p:blipFill>
            <a:blip r:embed="rId6">
              <a:extLst/>
            </a:blip>
            <a:srcRect l="6416" t="29335" r="47324" b="15077"/>
            <a:stretch>
              <a:fillRect/>
            </a:stretch>
          </p:blipFill>
          <p:spPr>
            <a:xfrm>
              <a:off x="0" y="0"/>
              <a:ext cx="8738190" cy="8804740"/>
            </a:xfrm>
            <a:prstGeom prst="rect">
              <a:avLst/>
            </a:prstGeom>
            <a:ln w="25400" cap="flat">
              <a:solidFill>
                <a:srgbClr val="919191"/>
              </a:solidFill>
              <a:prstDash val="solid"/>
              <a:miter lim="400000"/>
            </a:ln>
            <a:effectLst/>
          </p:spPr>
        </p:pic>
        <p:grpSp>
          <p:nvGrpSpPr>
            <p:cNvPr id="218" name="Group 218"/>
            <p:cNvGrpSpPr/>
            <p:nvPr/>
          </p:nvGrpSpPr>
          <p:grpSpPr>
            <a:xfrm>
              <a:off x="7908500" y="3852197"/>
              <a:ext cx="482833" cy="274834"/>
              <a:chOff x="0" y="0"/>
              <a:chExt cx="482831" cy="274833"/>
            </a:xfrm>
          </p:grpSpPr>
          <p:sp>
            <p:nvSpPr>
              <p:cNvPr id="216" name="Shape 216"/>
              <p:cNvSpPr/>
              <p:nvPr/>
            </p:nvSpPr>
            <p:spPr>
              <a:xfrm>
                <a:off x="0" y="0"/>
                <a:ext cx="482832" cy="274834"/>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17" name="Shape 217"/>
              <p:cNvSpPr/>
              <p:nvPr/>
            </p:nvSpPr>
            <p:spPr>
              <a:xfrm rot="5427224">
                <a:off x="164522" y="84764"/>
                <a:ext cx="210145" cy="1061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19" name="Shape 219"/>
            <p:cNvSpPr/>
            <p:nvPr/>
          </p:nvSpPr>
          <p:spPr>
            <a:xfrm>
              <a:off x="874572" y="4214183"/>
              <a:ext cx="179211" cy="739488"/>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21" name="Shape 221"/>
          <p:cNvSpPr/>
          <p:nvPr/>
        </p:nvSpPr>
        <p:spPr>
          <a:xfrm>
            <a:off x="15319283" y="4227115"/>
            <a:ext cx="7475142" cy="2630885"/>
          </a:xfrm>
          <a:prstGeom prst="wedgeRoundRectCallout">
            <a:avLst>
              <a:gd name="adj1" fmla="val -144687"/>
              <a:gd name="adj2" fmla="val -2668"/>
              <a:gd name="adj3" fmla="val 16667"/>
            </a:avLst>
          </a:prstGeom>
          <a:solidFill>
            <a:srgbClr val="98B37A"/>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lnSpc>
                <a:spcPct val="80000"/>
              </a:lnSpc>
              <a:defRPr sz="6000" b="1">
                <a:solidFill>
                  <a:srgbClr val="FFFFFF"/>
                </a:solidFill>
                <a:latin typeface="Helvetica"/>
                <a:ea typeface="Helvetica"/>
                <a:cs typeface="Helvetica"/>
                <a:sym typeface="Helvetica"/>
              </a:defRPr>
            </a:lvl1pPr>
          </a:lstStyle>
          <a:p>
            <a:r>
              <a:rPr dirty="0"/>
              <a:t>A YAML header surrounded by</a:t>
            </a:r>
            <a:endParaRPr lang="en-GB" dirty="0"/>
          </a:p>
          <a:p>
            <a:r>
              <a:rPr dirty="0"/>
              <a:t> — — —</a:t>
            </a:r>
          </a:p>
        </p:txBody>
      </p:sp>
      <p:sp>
        <p:nvSpPr>
          <p:cNvPr id="222" name="Shape 222"/>
          <p:cNvSpPr/>
          <p:nvPr/>
        </p:nvSpPr>
        <p:spPr>
          <a:xfrm>
            <a:off x="15319283" y="7088848"/>
            <a:ext cx="7364811" cy="2630885"/>
          </a:xfrm>
          <a:prstGeom prst="wedgeRoundRectCallout">
            <a:avLst>
              <a:gd name="adj1" fmla="val -91707"/>
              <a:gd name="adj2" fmla="val -36700"/>
              <a:gd name="adj3" fmla="val 16667"/>
            </a:avLst>
          </a:prstGeom>
          <a:solidFill>
            <a:srgbClr val="A9A9A9"/>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lnSpc>
                <a:spcPct val="80000"/>
              </a:lnSpc>
              <a:defRPr sz="6000" b="1">
                <a:solidFill>
                  <a:srgbClr val="FFFFFF"/>
                </a:solidFill>
                <a:latin typeface="Helvetica"/>
                <a:ea typeface="Helvetica"/>
                <a:cs typeface="Helvetica"/>
                <a:sym typeface="Helvetica"/>
              </a:defRPr>
            </a:lvl1pPr>
          </a:lstStyle>
          <a:p>
            <a:r>
              <a:t>Text in markdown</a:t>
            </a:r>
          </a:p>
        </p:txBody>
      </p:sp>
      <p:grpSp>
        <p:nvGrpSpPr>
          <p:cNvPr id="225" name="Group 225"/>
          <p:cNvGrpSpPr/>
          <p:nvPr/>
        </p:nvGrpSpPr>
        <p:grpSpPr>
          <a:xfrm>
            <a:off x="3735653" y="4172952"/>
            <a:ext cx="2608772" cy="8851759"/>
            <a:chOff x="0" y="0"/>
            <a:chExt cx="2608771" cy="8851758"/>
          </a:xfrm>
        </p:grpSpPr>
        <p:sp>
          <p:nvSpPr>
            <p:cNvPr id="223" name="Shape 223"/>
            <p:cNvSpPr/>
            <p:nvPr/>
          </p:nvSpPr>
          <p:spPr>
            <a:xfrm>
              <a:off x="10659" y="0"/>
              <a:ext cx="2598113" cy="8851759"/>
            </a:xfrm>
            <a:custGeom>
              <a:avLst/>
              <a:gdLst/>
              <a:ahLst/>
              <a:cxnLst>
                <a:cxn ang="0">
                  <a:pos x="wd2" y="hd2"/>
                </a:cxn>
                <a:cxn ang="5400000">
                  <a:pos x="wd2" y="hd2"/>
                </a:cxn>
                <a:cxn ang="10800000">
                  <a:pos x="wd2" y="hd2"/>
                </a:cxn>
                <a:cxn ang="16200000">
                  <a:pos x="wd2" y="hd2"/>
                </a:cxn>
              </a:cxnLst>
              <a:rect l="0" t="0" r="r" b="b"/>
              <a:pathLst>
                <a:path w="21600" h="21600" extrusionOk="0">
                  <a:moveTo>
                    <a:pt x="38" y="4775"/>
                  </a:moveTo>
                  <a:lnTo>
                    <a:pt x="21600" y="0"/>
                  </a:lnTo>
                  <a:lnTo>
                    <a:pt x="21473" y="21600"/>
                  </a:lnTo>
                  <a:lnTo>
                    <a:pt x="0" y="17779"/>
                  </a:lnTo>
                  <a:lnTo>
                    <a:pt x="38" y="4775"/>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4" name="Shape 224"/>
            <p:cNvSpPr/>
            <p:nvPr/>
          </p:nvSpPr>
          <p:spPr>
            <a:xfrm>
              <a:off x="0" y="1935865"/>
              <a:ext cx="2598764" cy="5358198"/>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26" name="Shape 226"/>
          <p:cNvSpPr/>
          <p:nvPr/>
        </p:nvSpPr>
        <p:spPr>
          <a:xfrm>
            <a:off x="15319283" y="10151573"/>
            <a:ext cx="7342586" cy="2630885"/>
          </a:xfrm>
          <a:prstGeom prst="wedgeRoundRectCallout">
            <a:avLst>
              <a:gd name="adj1" fmla="val -148740"/>
              <a:gd name="adj2" fmla="val -78698"/>
              <a:gd name="adj3" fmla="val 16667"/>
            </a:avLst>
          </a:prstGeom>
          <a:solidFill>
            <a:srgbClr val="78AAD6"/>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lnSpc>
                <a:spcPct val="80000"/>
              </a:lnSpc>
              <a:defRPr sz="6000" b="1">
                <a:solidFill>
                  <a:srgbClr val="FFFFFF"/>
                </a:solidFill>
                <a:latin typeface="Helvetica"/>
                <a:ea typeface="Helvetica"/>
                <a:cs typeface="Helvetica"/>
                <a:sym typeface="Helvetica"/>
              </a:defRPr>
            </a:lvl1pPr>
          </a:lstStyle>
          <a:p>
            <a:r>
              <a:rPr dirty="0"/>
              <a:t>Code chunks surrounded by</a:t>
            </a:r>
            <a:endParaRPr lang="en-GB" dirty="0"/>
          </a:p>
          <a:p>
            <a:r>
              <a:rPr dirty="0"/>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1" animBg="1" advAuto="0"/>
      <p:bldP spid="222" grpId="2" animBg="1" advAuto="0"/>
      <p:bldP spid="226" grpId="3"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667"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668" name="Shape 668"/>
          <p:cNvSpPr txBox="1"/>
          <p:nvPr/>
        </p:nvSpPr>
        <p:spPr>
          <a:xfrm>
            <a:off x="5170658" y="1541488"/>
            <a:ext cx="14042684"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fig.height, fig.width</a:t>
            </a:r>
          </a:p>
        </p:txBody>
      </p:sp>
      <p:sp>
        <p:nvSpPr>
          <p:cNvPr id="670" name="Shape 670"/>
          <p:cNvSpPr/>
          <p:nvPr/>
        </p:nvSpPr>
        <p:spPr>
          <a:xfrm>
            <a:off x="17651786" y="6247394"/>
            <a:ext cx="4943230" cy="6346490"/>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72" name="Shape 672"/>
          <p:cNvSpPr/>
          <p:nvPr/>
        </p:nvSpPr>
        <p:spPr>
          <a:xfrm>
            <a:off x="2036565" y="6137193"/>
            <a:ext cx="13525801" cy="6346490"/>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73" name="Shape 673"/>
          <p:cNvSpPr txBox="1"/>
          <p:nvPr/>
        </p:nvSpPr>
        <p:spPr>
          <a:xfrm>
            <a:off x="2338899" y="6723346"/>
            <a:ext cx="13184544" cy="37613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66674">
              <a:spcBef>
                <a:spcPts val="1400"/>
              </a:spcBef>
              <a:defRPr sz="3880">
                <a:latin typeface="Monaco"/>
                <a:ea typeface="Monaco"/>
                <a:cs typeface="Monaco"/>
                <a:sym typeface="Monaco"/>
              </a:defRPr>
            </a:pPr>
            <a:r>
              <a:rPr dirty="0"/>
              <a:t>Here’s a plot</a:t>
            </a:r>
          </a:p>
          <a:p>
            <a:pPr algn="l" defTabSz="566674">
              <a:spcBef>
                <a:spcPts val="1400"/>
              </a:spcBef>
              <a:defRPr sz="3880">
                <a:latin typeface="Monaco"/>
                <a:ea typeface="Monaco"/>
                <a:cs typeface="Monaco"/>
                <a:sym typeface="Monaco"/>
              </a:defRPr>
            </a:pPr>
            <a:r>
              <a:rPr dirty="0">
                <a:latin typeface="Courier New" panose="02070309020205020404" pitchFamily="49" charset="0"/>
                <a:cs typeface="Courier New" panose="02070309020205020404" pitchFamily="49" charset="0"/>
              </a:rPr>
              <a:t>```{r echo=FALSE, </a:t>
            </a:r>
            <a:r>
              <a:rPr dirty="0" err="1">
                <a:latin typeface="Courier New" panose="02070309020205020404" pitchFamily="49" charset="0"/>
                <a:cs typeface="Courier New" panose="02070309020205020404" pitchFamily="49" charset="0"/>
              </a:rPr>
              <a:t>fig.width</a:t>
            </a:r>
            <a:r>
              <a:rPr dirty="0">
                <a:latin typeface="Courier New" panose="02070309020205020404" pitchFamily="49" charset="0"/>
                <a:cs typeface="Courier New" panose="02070309020205020404" pitchFamily="49" charset="0"/>
              </a:rPr>
              <a:t>=3, </a:t>
            </a:r>
            <a:r>
              <a:rPr dirty="0" err="1">
                <a:latin typeface="Courier New" panose="02070309020205020404" pitchFamily="49" charset="0"/>
                <a:cs typeface="Courier New" panose="02070309020205020404" pitchFamily="49" charset="0"/>
              </a:rPr>
              <a:t>fig.height</a:t>
            </a:r>
            <a:r>
              <a:rPr dirty="0">
                <a:latin typeface="Courier New" panose="02070309020205020404" pitchFamily="49" charset="0"/>
                <a:cs typeface="Courier New" panose="02070309020205020404" pitchFamily="49" charset="0"/>
              </a:rPr>
              <a:t>=5}</a:t>
            </a:r>
          </a:p>
          <a:p>
            <a:pPr algn="l" defTabSz="566674">
              <a:spcBef>
                <a:spcPts val="1400"/>
              </a:spcBef>
              <a:defRPr sz="3880">
                <a:latin typeface="Monaco"/>
                <a:ea typeface="Monaco"/>
                <a:cs typeface="Monaco"/>
                <a:sym typeface="Monaco"/>
              </a:defRPr>
            </a:pPr>
            <a:r>
              <a:rPr dirty="0">
                <a:latin typeface="Courier New" panose="02070309020205020404" pitchFamily="49" charset="0"/>
                <a:cs typeface="Courier New" panose="02070309020205020404" pitchFamily="49" charset="0"/>
              </a:rPr>
              <a:t>hist(iris[[2]])</a:t>
            </a:r>
          </a:p>
          <a:p>
            <a:pPr algn="l" defTabSz="566674">
              <a:spcBef>
                <a:spcPts val="1400"/>
              </a:spcBef>
              <a:defRPr sz="3880">
                <a:latin typeface="Monaco"/>
                <a:ea typeface="Monaco"/>
                <a:cs typeface="Monaco"/>
                <a:sym typeface="Monaco"/>
              </a:defRPr>
            </a:pPr>
            <a:r>
              <a:rPr dirty="0">
                <a:latin typeface="Courier New" panose="02070309020205020404" pitchFamily="49" charset="0"/>
                <a:cs typeface="Courier New" panose="02070309020205020404" pitchFamily="49" charset="0"/>
              </a:rPr>
              <a:t>```</a:t>
            </a:r>
          </a:p>
        </p:txBody>
      </p:sp>
      <p:pic>
        <p:nvPicPr>
          <p:cNvPr id="674" name="Screen Shot 2014-06-19 at 4.35.09 PM.png"/>
          <p:cNvPicPr>
            <a:picLocks noChangeAspect="1"/>
          </p:cNvPicPr>
          <p:nvPr/>
        </p:nvPicPr>
        <p:blipFill>
          <a:blip r:embed="rId5">
            <a:extLst/>
          </a:blip>
          <a:stretch>
            <a:fillRect/>
          </a:stretch>
        </p:blipFill>
        <p:spPr>
          <a:xfrm>
            <a:off x="17798736" y="6409209"/>
            <a:ext cx="4733176" cy="4389639"/>
          </a:xfrm>
          <a:prstGeom prst="rect">
            <a:avLst/>
          </a:prstGeom>
          <a:ln w="12700">
            <a:miter lim="400000"/>
          </a:ln>
        </p:spPr>
      </p:pic>
      <p:sp>
        <p:nvSpPr>
          <p:cNvPr id="675" name="Shape 675"/>
          <p:cNvSpPr/>
          <p:nvPr/>
        </p:nvSpPr>
        <p:spPr>
          <a:xfrm>
            <a:off x="17846206" y="7380724"/>
            <a:ext cx="4470703" cy="3166988"/>
          </a:xfrm>
          <a:prstGeom prst="rect">
            <a:avLst/>
          </a:prstGeom>
          <a:solidFill>
            <a:srgbClr val="FFFFFF"/>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pic>
        <p:nvPicPr>
          <p:cNvPr id="676" name="Screen Shot 2014-06-19 at 4.47.37 PM.png"/>
          <p:cNvPicPr>
            <a:picLocks noChangeAspect="1"/>
          </p:cNvPicPr>
          <p:nvPr/>
        </p:nvPicPr>
        <p:blipFill>
          <a:blip r:embed="rId6">
            <a:extLst/>
          </a:blip>
          <a:stretch>
            <a:fillRect/>
          </a:stretch>
        </p:blipFill>
        <p:spPr>
          <a:xfrm>
            <a:off x="18502836" y="7400120"/>
            <a:ext cx="2986134" cy="4847057"/>
          </a:xfrm>
          <a:prstGeom prst="rect">
            <a:avLst/>
          </a:prstGeom>
          <a:ln w="12700">
            <a:miter lim="400000"/>
          </a:ln>
        </p:spPr>
      </p:pic>
      <p:sp>
        <p:nvSpPr>
          <p:cNvPr id="677" name="Shape 677"/>
          <p:cNvSpPr txBox="1"/>
          <p:nvPr/>
        </p:nvSpPr>
        <p:spPr>
          <a:xfrm>
            <a:off x="2132960" y="3734369"/>
            <a:ext cx="20144334" cy="1950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r>
              <a:rPr sz="5400" dirty="0"/>
              <a:t>Specify the dimension of plots (in inches) with </a:t>
            </a:r>
            <a:r>
              <a:rPr sz="5400" dirty="0" err="1"/>
              <a:t>fig.width</a:t>
            </a:r>
            <a:r>
              <a:rPr sz="5400" dirty="0"/>
              <a:t> and </a:t>
            </a:r>
            <a:r>
              <a:rPr sz="5400" dirty="0" err="1"/>
              <a:t>fig.height</a:t>
            </a:r>
            <a:r>
              <a:rPr sz="5400" dirty="0"/>
              <a:t>. Separate multiple arguments with commas.</a:t>
            </a:r>
          </a:p>
        </p:txBody>
      </p:sp>
      <p:sp>
        <p:nvSpPr>
          <p:cNvPr id="678" name="Shape 678"/>
          <p:cNvSpPr/>
          <p:nvPr/>
        </p:nvSpPr>
        <p:spPr>
          <a:xfrm>
            <a:off x="15876030" y="8036112"/>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79" name="Shape 679"/>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478"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80" name="Shape 480"/>
          <p:cNvSpPr/>
          <p:nvPr/>
        </p:nvSpPr>
        <p:spPr>
          <a:xfrm>
            <a:off x="2678946" y="5319412"/>
            <a:ext cx="8489420" cy="381332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81" name="Shape 481"/>
          <p:cNvSpPr txBox="1"/>
          <p:nvPr/>
        </p:nvSpPr>
        <p:spPr>
          <a:xfrm>
            <a:off x="2901134" y="5533466"/>
            <a:ext cx="8090966" cy="32279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spcBef>
                <a:spcPts val="1500"/>
              </a:spcBef>
              <a:defRPr sz="4000">
                <a:latin typeface="Monaco"/>
                <a:ea typeface="Monaco"/>
                <a:cs typeface="Monaco"/>
                <a:sym typeface="Monaco"/>
              </a:defRPr>
            </a:pPr>
            <a:r>
              <a:rPr lang="en-GB" dirty="0">
                <a:latin typeface="Courier New" panose="02070309020205020404" pitchFamily="49" charset="0"/>
                <a:cs typeface="Courier New" panose="02070309020205020404" pitchFamily="49" charset="0"/>
              </a:rPr>
              <a:t>```{r </a:t>
            </a:r>
            <a:r>
              <a:rPr lang="en-GB" dirty="0" err="1">
                <a:latin typeface="Courier New" panose="02070309020205020404" pitchFamily="49" charset="0"/>
                <a:cs typeface="Courier New" panose="02070309020205020404" pitchFamily="49" charset="0"/>
              </a:rPr>
              <a:t>include_graphic</a:t>
            </a:r>
            <a:r>
              <a:rPr lang="en-GB" dirty="0">
                <a:latin typeface="Courier New" panose="02070309020205020404" pitchFamily="49" charset="0"/>
                <a:cs typeface="Courier New" panose="02070309020205020404" pitchFamily="49" charset="0"/>
              </a:rPr>
              <a:t>}</a:t>
            </a:r>
          </a:p>
          <a:p>
            <a:pPr algn="l">
              <a:spcBef>
                <a:spcPts val="1500"/>
              </a:spcBef>
              <a:defRPr sz="4000">
                <a:latin typeface="Monaco"/>
                <a:ea typeface="Monaco"/>
                <a:cs typeface="Monaco"/>
                <a:sym typeface="Monaco"/>
              </a:defRPr>
            </a:pPr>
            <a:r>
              <a:rPr lang="en-GB" dirty="0" err="1">
                <a:latin typeface="Courier New" panose="02070309020205020404" pitchFamily="49" charset="0"/>
                <a:cs typeface="Courier New" panose="02070309020205020404" pitchFamily="49" charset="0"/>
              </a:rPr>
              <a:t>include_graphics</a:t>
            </a:r>
            <a:r>
              <a:rPr lang="en-GB" dirty="0">
                <a:latin typeface="Courier New" panose="02070309020205020404" pitchFamily="49" charset="0"/>
                <a:cs typeface="Courier New" panose="02070309020205020404" pitchFamily="49" charset="0"/>
              </a:rPr>
              <a:t>(“1.png”)</a:t>
            </a:r>
          </a:p>
          <a:p>
            <a:pPr algn="l">
              <a:spcBef>
                <a:spcPts val="1500"/>
              </a:spcBef>
              <a:defRPr sz="4000">
                <a:latin typeface="Monaco"/>
                <a:ea typeface="Monaco"/>
                <a:cs typeface="Monaco"/>
                <a:sym typeface="Monaco"/>
              </a:defRPr>
            </a:pPr>
            <a:r>
              <a:rPr lang="en-GB" dirty="0">
                <a:latin typeface="Courier New" panose="02070309020205020404" pitchFamily="49" charset="0"/>
                <a:cs typeface="Courier New" panose="02070309020205020404" pitchFamily="49" charset="0"/>
              </a:rPr>
              <a:t>```</a:t>
            </a:r>
            <a:endParaRPr dirty="0">
              <a:latin typeface="Courier New" panose="02070309020205020404" pitchFamily="49" charset="0"/>
              <a:cs typeface="Courier New" panose="02070309020205020404" pitchFamily="49" charset="0"/>
            </a:endParaRPr>
          </a:p>
        </p:txBody>
      </p:sp>
      <p:sp>
        <p:nvSpPr>
          <p:cNvPr id="483" name="Shape 483"/>
          <p:cNvSpPr/>
          <p:nvPr/>
        </p:nvSpPr>
        <p:spPr>
          <a:xfrm>
            <a:off x="13215635" y="5325055"/>
            <a:ext cx="5592502" cy="3811843"/>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84" name="Shape 484"/>
          <p:cNvSpPr/>
          <p:nvPr/>
        </p:nvSpPr>
        <p:spPr>
          <a:xfrm>
            <a:off x="11502080" y="6310870"/>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85" name="Shape 485"/>
          <p:cNvSpPr txBox="1"/>
          <p:nvPr/>
        </p:nvSpPr>
        <p:spPr>
          <a:xfrm>
            <a:off x="6904681" y="9392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Images</a:t>
            </a:r>
          </a:p>
        </p:txBody>
      </p:sp>
      <p:pic>
        <p:nvPicPr>
          <p:cNvPr id="487" name="Screen Shot 2014-06-16 at 4.02.21 PM.png"/>
          <p:cNvPicPr>
            <a:picLocks noChangeAspect="1"/>
          </p:cNvPicPr>
          <p:nvPr/>
        </p:nvPicPr>
        <p:blipFill rotWithShape="1">
          <a:blip r:embed="rId5">
            <a:extLst/>
          </a:blip>
          <a:srcRect b="37706"/>
          <a:stretch/>
        </p:blipFill>
        <p:spPr>
          <a:xfrm>
            <a:off x="13287195" y="5440417"/>
            <a:ext cx="5357558" cy="1624206"/>
          </a:xfrm>
          <a:prstGeom prst="rect">
            <a:avLst/>
          </a:prstGeom>
          <a:ln w="12700">
            <a:miter lim="400000"/>
          </a:ln>
        </p:spPr>
      </p:pic>
      <p:sp>
        <p:nvSpPr>
          <p:cNvPr id="488" name="Shape 488"/>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31</a:t>
            </a:fld>
            <a:endParaRPr/>
          </a:p>
        </p:txBody>
      </p:sp>
      <p:sp>
        <p:nvSpPr>
          <p:cNvPr id="2" name="TextBox 1">
            <a:extLst>
              <a:ext uri="{FF2B5EF4-FFF2-40B4-BE49-F238E27FC236}">
                <a16:creationId xmlns:a16="http://schemas.microsoft.com/office/drawing/2014/main" id="{D1BD16CB-6F22-4ED1-A5DE-61DAA064A0E0}"/>
              </a:ext>
            </a:extLst>
          </p:cNvPr>
          <p:cNvSpPr txBox="1"/>
          <p:nvPr/>
        </p:nvSpPr>
        <p:spPr>
          <a:xfrm>
            <a:off x="1196887" y="10882108"/>
            <a:ext cx="1994295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GB" sz="3200" dirty="0">
                <a:hlinkClick r:id="rId6"/>
              </a:rPr>
              <a:t>http://zevross.com/blog/2017/06/19/tips-and-tricks-for-working-with-images-and-figures-in-r-markdown-documents/</a:t>
            </a:r>
            <a:endParaRPr kumimoji="0" lang="en-GB" sz="3200" b="0" i="0" u="none" strike="noStrike" cap="none" spc="0" normalizeH="0" baseline="0" dirty="0">
              <a:ln>
                <a:noFill/>
              </a:ln>
              <a:solidFill>
                <a:srgbClr val="000000"/>
              </a:solidFill>
              <a:effectLst/>
              <a:uFillTx/>
              <a:latin typeface="Gill Sans"/>
              <a:ea typeface="Gill Sans"/>
              <a:cs typeface="Gill Sans"/>
              <a:sym typeface="Gill Sans"/>
            </a:endParaRPr>
          </a:p>
        </p:txBody>
      </p:sp>
    </p:spTree>
    <p:extLst>
      <p:ext uri="{BB962C8B-B14F-4D97-AF65-F5344CB8AC3E}">
        <p14:creationId xmlns:p14="http://schemas.microsoft.com/office/powerpoint/2010/main" val="368919576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667"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668" name="Shape 668"/>
          <p:cNvSpPr txBox="1"/>
          <p:nvPr/>
        </p:nvSpPr>
        <p:spPr>
          <a:xfrm>
            <a:off x="5170658" y="1541488"/>
            <a:ext cx="14042684"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70000" lnSpcReduction="20000"/>
          </a:bodyPr>
          <a:lstStyle>
            <a:lvl1pPr defTabSz="578358">
              <a:defRPr sz="12870">
                <a:latin typeface="Helvetica"/>
                <a:ea typeface="Helvetica"/>
                <a:cs typeface="Helvetica"/>
                <a:sym typeface="Helvetica"/>
              </a:defRPr>
            </a:lvl1pPr>
          </a:lstStyle>
          <a:p>
            <a:r>
              <a:rPr lang="en-GB" dirty="0"/>
              <a:t>Set options for ALL chunks</a:t>
            </a:r>
            <a:endParaRPr dirty="0"/>
          </a:p>
        </p:txBody>
      </p:sp>
      <p:sp>
        <p:nvSpPr>
          <p:cNvPr id="672" name="Shape 672"/>
          <p:cNvSpPr/>
          <p:nvPr/>
        </p:nvSpPr>
        <p:spPr>
          <a:xfrm>
            <a:off x="2036565" y="6137193"/>
            <a:ext cx="13525801" cy="3166988"/>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73" name="Shape 673"/>
          <p:cNvSpPr txBox="1"/>
          <p:nvPr/>
        </p:nvSpPr>
        <p:spPr>
          <a:xfrm>
            <a:off x="2338899" y="6723346"/>
            <a:ext cx="13184544" cy="37613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66674">
              <a:spcBef>
                <a:spcPts val="1400"/>
              </a:spcBef>
              <a:defRPr sz="3880">
                <a:latin typeface="Monaco"/>
                <a:ea typeface="Monaco"/>
                <a:cs typeface="Monaco"/>
                <a:sym typeface="Monaco"/>
              </a:defRPr>
            </a:pPr>
            <a:r>
              <a:rPr lang="en-GB" dirty="0">
                <a:latin typeface="Courier New" panose="02070309020205020404" pitchFamily="49" charset="0"/>
                <a:cs typeface="Courier New" panose="02070309020205020404" pitchFamily="49" charset="0"/>
              </a:rPr>
              <a:t>```{r setup, include = FALSE}</a:t>
            </a:r>
          </a:p>
          <a:p>
            <a:pPr algn="l" defTabSz="566674">
              <a:spcBef>
                <a:spcPts val="1400"/>
              </a:spcBef>
              <a:defRPr sz="3880">
                <a:latin typeface="Monaco"/>
                <a:ea typeface="Monaco"/>
                <a:cs typeface="Monaco"/>
                <a:sym typeface="Monaco"/>
              </a:defRPr>
            </a:pPr>
            <a:r>
              <a:rPr lang="en-GB" dirty="0" err="1">
                <a:latin typeface="Courier New" panose="02070309020205020404" pitchFamily="49" charset="0"/>
                <a:cs typeface="Courier New" panose="02070309020205020404" pitchFamily="49" charset="0"/>
              </a:rPr>
              <a:t>knitr</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opts_chunk$set</a:t>
            </a:r>
            <a:r>
              <a:rPr lang="en-GB" dirty="0">
                <a:latin typeface="Courier New" panose="02070309020205020404" pitchFamily="49" charset="0"/>
                <a:cs typeface="Courier New" panose="02070309020205020404" pitchFamily="49" charset="0"/>
              </a:rPr>
              <a:t>(echo = TRUE)</a:t>
            </a:r>
          </a:p>
          <a:p>
            <a:pPr algn="l" defTabSz="566674">
              <a:spcBef>
                <a:spcPts val="1400"/>
              </a:spcBef>
              <a:defRPr sz="3880">
                <a:latin typeface="Monaco"/>
                <a:ea typeface="Monaco"/>
                <a:cs typeface="Monaco"/>
                <a:sym typeface="Monaco"/>
              </a:defRPr>
            </a:pPr>
            <a:r>
              <a:rPr lang="en-GB" dirty="0">
                <a:latin typeface="Courier New" panose="02070309020205020404" pitchFamily="49" charset="0"/>
                <a:cs typeface="Courier New" panose="02070309020205020404" pitchFamily="49" charset="0"/>
              </a:rPr>
              <a:t>```</a:t>
            </a:r>
          </a:p>
        </p:txBody>
      </p:sp>
      <p:sp>
        <p:nvSpPr>
          <p:cNvPr id="677" name="Shape 677"/>
          <p:cNvSpPr txBox="1"/>
          <p:nvPr/>
        </p:nvSpPr>
        <p:spPr>
          <a:xfrm>
            <a:off x="2132960" y="3734369"/>
            <a:ext cx="20144334" cy="1950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r>
              <a:rPr lang="en-GB" sz="5400" dirty="0"/>
              <a:t>Use the </a:t>
            </a:r>
            <a:r>
              <a:rPr lang="en-GB" sz="5400" dirty="0" err="1"/>
              <a:t>knitr</a:t>
            </a:r>
            <a:r>
              <a:rPr lang="en-GB" sz="5400" dirty="0"/>
              <a:t> function </a:t>
            </a:r>
            <a:r>
              <a:rPr lang="en-GB" sz="5400" dirty="0" err="1">
                <a:latin typeface="Courier New" panose="02070309020205020404" pitchFamily="49" charset="0"/>
                <a:cs typeface="Courier New" panose="02070309020205020404" pitchFamily="49" charset="0"/>
              </a:rPr>
              <a:t>opts_chunk</a:t>
            </a:r>
            <a:r>
              <a:rPr lang="en-GB" sz="5400" dirty="0"/>
              <a:t> to define options for ALL chunks in the markdown document</a:t>
            </a:r>
            <a:endParaRPr sz="5400" dirty="0"/>
          </a:p>
        </p:txBody>
      </p:sp>
      <p:sp>
        <p:nvSpPr>
          <p:cNvPr id="679" name="Shape 679"/>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32</a:t>
            </a:fld>
            <a:endParaRPr/>
          </a:p>
        </p:txBody>
      </p:sp>
    </p:spTree>
    <p:extLst>
      <p:ext uri="{BB962C8B-B14F-4D97-AF65-F5344CB8AC3E}">
        <p14:creationId xmlns:p14="http://schemas.microsoft.com/office/powerpoint/2010/main" val="99346980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Shape 683"/>
          <p:cNvSpPr txBox="1">
            <a:spLocks noGrp="1"/>
          </p:cNvSpPr>
          <p:nvPr>
            <p:ph type="title" idx="4294967295"/>
          </p:nvPr>
        </p:nvSpPr>
        <p:spPr>
          <a:xfrm>
            <a:off x="4833937" y="-100013"/>
            <a:ext cx="14716126" cy="3429001"/>
          </a:xfrm>
          <a:prstGeom prst="rect">
            <a:avLst/>
          </a:prstGeom>
        </p:spPr>
        <p:txBody>
          <a:bodyPr lIns="71437" tIns="71437" rIns="71437" bIns="71437"/>
          <a:lstStyle>
            <a:lvl1pPr algn="ctr" defTabSz="584200">
              <a:defRPr sz="11800" cap="none">
                <a:solidFill>
                  <a:srgbClr val="005493"/>
                </a:solidFill>
              </a:defRPr>
            </a:lvl1pPr>
          </a:lstStyle>
          <a:p>
            <a:r>
              <a:t>Pop Quiz</a:t>
            </a:r>
          </a:p>
        </p:txBody>
      </p:sp>
      <p:sp>
        <p:nvSpPr>
          <p:cNvPr id="684" name="Shape 684"/>
          <p:cNvSpPr txBox="1">
            <a:spLocks noGrp="1"/>
          </p:cNvSpPr>
          <p:nvPr>
            <p:ph type="body" sz="quarter" idx="4294967295"/>
          </p:nvPr>
        </p:nvSpPr>
        <p:spPr>
          <a:xfrm>
            <a:off x="4833937" y="4207531"/>
            <a:ext cx="12653639" cy="3173209"/>
          </a:xfrm>
          <a:prstGeom prst="rect">
            <a:avLst/>
          </a:prstGeom>
        </p:spPr>
        <p:txBody>
          <a:bodyPr lIns="71437" tIns="71437" rIns="71437" bIns="71437" anchor="t"/>
          <a:lstStyle/>
          <a:p>
            <a:pPr marL="0" indent="0" defTabSz="531622">
              <a:spcBef>
                <a:spcPts val="0"/>
              </a:spcBef>
              <a:buSzTx/>
              <a:buNone/>
              <a:defRPr sz="6825">
                <a:solidFill>
                  <a:srgbClr val="005493"/>
                </a:solidFill>
              </a:defRPr>
            </a:pPr>
            <a:r>
              <a:t>Do you notice the </a:t>
            </a:r>
            <a:r>
              <a:rPr b="1"/>
              <a:t>TODOs</a:t>
            </a:r>
            <a:r>
              <a:t> in </a:t>
            </a:r>
          </a:p>
          <a:p>
            <a:pPr marL="0" indent="0" defTabSz="531622">
              <a:spcBef>
                <a:spcPts val="0"/>
              </a:spcBef>
              <a:buSzTx/>
              <a:buNone/>
              <a:defRPr sz="6825">
                <a:solidFill>
                  <a:srgbClr val="005493"/>
                </a:solidFill>
              </a:defRPr>
            </a:pPr>
            <a:r>
              <a:t>05-RMarkdown-Exercises.Rmd?</a:t>
            </a:r>
          </a:p>
        </p:txBody>
      </p:sp>
      <p:sp>
        <p:nvSpPr>
          <p:cNvPr id="685" name="Shape 685"/>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33</a:t>
            </a:fld>
            <a:endParaRPr/>
          </a:p>
        </p:txBody>
      </p:sp>
      <p:sp>
        <p:nvSpPr>
          <p:cNvPr id="686" name="Shape 686"/>
          <p:cNvSpPr txBox="1"/>
          <p:nvPr/>
        </p:nvSpPr>
        <p:spPr>
          <a:xfrm>
            <a:off x="4833937" y="7707695"/>
            <a:ext cx="14716126" cy="1800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fontScale="92500"/>
          </a:bodyPr>
          <a:lstStyle/>
          <a:p>
            <a:pPr algn="l" defTabSz="549148">
              <a:defRPr sz="7050">
                <a:solidFill>
                  <a:srgbClr val="005493"/>
                </a:solidFill>
                <a:latin typeface="Helvetica"/>
                <a:ea typeface="Helvetica"/>
                <a:cs typeface="Helvetica"/>
                <a:sym typeface="Helvetica"/>
              </a:defRPr>
            </a:pPr>
            <a:r>
              <a:t>Do you notice the long </a:t>
            </a:r>
            <a:r>
              <a:rPr b="1"/>
              <a:t>setup </a:t>
            </a:r>
            <a:r>
              <a:t>chunk</a:t>
            </a:r>
            <a:r>
              <a:rPr b="1"/>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Shape 703"/>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sp>
        <p:nvSpPr>
          <p:cNvPr id="704" name="Shape 704"/>
          <p:cNvSpPr txBox="1">
            <a:spLocks noGrp="1"/>
          </p:cNvSpPr>
          <p:nvPr>
            <p:ph type="title"/>
          </p:nvPr>
        </p:nvSpPr>
        <p:spPr>
          <a:xfrm>
            <a:off x="6972727" y="934291"/>
            <a:ext cx="10464801" cy="2486108"/>
          </a:xfrm>
          <a:prstGeom prst="rect">
            <a:avLst/>
          </a:prstGeom>
        </p:spPr>
        <p:txBody>
          <a:bodyPr lIns="50800" tIns="50800" rIns="50800" bIns="50800"/>
          <a:lstStyle>
            <a:lvl1pPr>
              <a:defRPr sz="13000">
                <a:latin typeface="Helvetica"/>
                <a:ea typeface="Helvetica"/>
                <a:cs typeface="Helvetica"/>
                <a:sym typeface="Helvetica"/>
              </a:defRPr>
            </a:lvl1pPr>
          </a:lstStyle>
          <a:p>
            <a:r>
              <a:t>Inline code</a:t>
            </a:r>
          </a:p>
        </p:txBody>
      </p:sp>
      <p:sp>
        <p:nvSpPr>
          <p:cNvPr id="705" name="Shape 705"/>
          <p:cNvSpPr txBox="1"/>
          <p:nvPr/>
        </p:nvSpPr>
        <p:spPr>
          <a:xfrm>
            <a:off x="3597717" y="3174692"/>
            <a:ext cx="17852352" cy="24861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defRPr sz="7000">
                <a:latin typeface="Helvetica"/>
                <a:ea typeface="Helvetica"/>
                <a:cs typeface="Helvetica"/>
                <a:sym typeface="Helvetica"/>
              </a:defRPr>
            </a:lvl1pPr>
          </a:lstStyle>
          <a:p>
            <a:r>
              <a:rPr sz="5400" dirty="0"/>
              <a:t>Code whose results are inserted into the text.</a:t>
            </a:r>
          </a:p>
        </p:txBody>
      </p:sp>
      <p:pic>
        <p:nvPicPr>
          <p:cNvPr id="706"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707" name="Shape 707"/>
          <p:cNvSpPr/>
          <p:nvPr/>
        </p:nvSpPr>
        <p:spPr>
          <a:xfrm>
            <a:off x="3152814" y="4624756"/>
            <a:ext cx="18078372" cy="1617203"/>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08" name="Shape 708"/>
          <p:cNvSpPr txBox="1"/>
          <p:nvPr/>
        </p:nvSpPr>
        <p:spPr>
          <a:xfrm>
            <a:off x="3467951" y="4994734"/>
            <a:ext cx="15761971" cy="142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spcBef>
                <a:spcPts val="1500"/>
              </a:spcBef>
              <a:defRPr sz="5700">
                <a:latin typeface="Monaco"/>
                <a:ea typeface="Monaco"/>
                <a:cs typeface="Monaco"/>
                <a:sym typeface="Monaco"/>
              </a:defRPr>
            </a:pPr>
            <a:r>
              <a:t>Today is </a:t>
            </a:r>
            <a:r>
              <a:rPr>
                <a:solidFill>
                  <a:schemeClr val="accent1"/>
                </a:solidFill>
              </a:rPr>
              <a:t>`r </a:t>
            </a:r>
            <a:r>
              <a:rPr>
                <a:solidFill>
                  <a:schemeClr val="accent2"/>
                </a:solidFill>
              </a:rPr>
              <a:t>Sys.Date()</a:t>
            </a:r>
            <a:r>
              <a:rPr>
                <a:solidFill>
                  <a:schemeClr val="accent1"/>
                </a:solidFill>
              </a:rPr>
              <a:t>`</a:t>
            </a:r>
            <a:r>
              <a:t>.</a:t>
            </a:r>
          </a:p>
        </p:txBody>
      </p:sp>
      <p:sp>
        <p:nvSpPr>
          <p:cNvPr id="709" name="Shape 709"/>
          <p:cNvSpPr/>
          <p:nvPr/>
        </p:nvSpPr>
        <p:spPr>
          <a:xfrm>
            <a:off x="8520791" y="6074258"/>
            <a:ext cx="9371014" cy="4468020"/>
          </a:xfrm>
          <a:custGeom>
            <a:avLst/>
            <a:gdLst/>
            <a:ahLst/>
            <a:cxnLst>
              <a:cxn ang="0">
                <a:pos x="wd2" y="hd2"/>
              </a:cxn>
              <a:cxn ang="5400000">
                <a:pos x="wd2" y="hd2"/>
              </a:cxn>
              <a:cxn ang="10800000">
                <a:pos x="wd2" y="hd2"/>
              </a:cxn>
              <a:cxn ang="16200000">
                <a:pos x="wd2" y="hd2"/>
              </a:cxn>
            </a:cxnLst>
            <a:rect l="0" t="0" r="r" b="b"/>
            <a:pathLst>
              <a:path w="21600" h="21600" extrusionOk="0">
                <a:moveTo>
                  <a:pt x="3186" y="0"/>
                </a:moveTo>
                <a:lnTo>
                  <a:pt x="2893" y="6251"/>
                </a:lnTo>
                <a:lnTo>
                  <a:pt x="996" y="6251"/>
                </a:lnTo>
                <a:cubicBezTo>
                  <a:pt x="446" y="6251"/>
                  <a:pt x="0" y="7186"/>
                  <a:pt x="0" y="8340"/>
                </a:cubicBezTo>
                <a:lnTo>
                  <a:pt x="0" y="19511"/>
                </a:lnTo>
                <a:cubicBezTo>
                  <a:pt x="0" y="20665"/>
                  <a:pt x="446" y="21600"/>
                  <a:pt x="996" y="21600"/>
                </a:cubicBezTo>
                <a:lnTo>
                  <a:pt x="20604" y="21600"/>
                </a:lnTo>
                <a:cubicBezTo>
                  <a:pt x="21154" y="21600"/>
                  <a:pt x="21600" y="20665"/>
                  <a:pt x="21600" y="19511"/>
                </a:cubicBezTo>
                <a:lnTo>
                  <a:pt x="21600" y="8340"/>
                </a:lnTo>
                <a:cubicBezTo>
                  <a:pt x="21600" y="7186"/>
                  <a:pt x="21154" y="6251"/>
                  <a:pt x="20604" y="6251"/>
                </a:cubicBezTo>
                <a:lnTo>
                  <a:pt x="3479" y="6251"/>
                </a:lnTo>
                <a:lnTo>
                  <a:pt x="3186" y="0"/>
                </a:lnTo>
                <a:close/>
              </a:path>
            </a:pathLst>
          </a:custGeom>
          <a:solidFill>
            <a:srgbClr val="A0C2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lnSpc>
                <a:spcPct val="90000"/>
              </a:lnSpc>
              <a:defRPr sz="6000" b="1">
                <a:solidFill>
                  <a:srgbClr val="FFFFFF"/>
                </a:solidFill>
                <a:latin typeface="Helvetica"/>
                <a:ea typeface="Helvetica"/>
                <a:cs typeface="Helvetica"/>
                <a:sym typeface="Helvetica"/>
              </a:defRPr>
            </a:lvl1pPr>
          </a:lstStyle>
          <a:p>
            <a:r>
              <a:t>Code to run. Only the result will be included.</a:t>
            </a:r>
          </a:p>
        </p:txBody>
      </p:sp>
      <p:sp>
        <p:nvSpPr>
          <p:cNvPr id="710" name="Shape 710"/>
          <p:cNvSpPr/>
          <p:nvPr/>
        </p:nvSpPr>
        <p:spPr>
          <a:xfrm>
            <a:off x="4019784" y="5967102"/>
            <a:ext cx="4191001" cy="4575176"/>
          </a:xfrm>
          <a:custGeom>
            <a:avLst/>
            <a:gdLst/>
            <a:ahLst/>
            <a:cxnLst>
              <a:cxn ang="0">
                <a:pos x="wd2" y="hd2"/>
              </a:cxn>
              <a:cxn ang="5400000">
                <a:pos x="wd2" y="hd2"/>
              </a:cxn>
              <a:cxn ang="10800000">
                <a:pos x="wd2" y="hd2"/>
              </a:cxn>
              <a:cxn ang="16200000">
                <a:pos x="wd2" y="hd2"/>
              </a:cxn>
            </a:cxnLst>
            <a:rect l="0" t="0" r="r" b="b"/>
            <a:pathLst>
              <a:path w="21600" h="21600" extrusionOk="0">
                <a:moveTo>
                  <a:pt x="20786" y="0"/>
                </a:moveTo>
                <a:lnTo>
                  <a:pt x="19039" y="6610"/>
                </a:lnTo>
                <a:lnTo>
                  <a:pt x="2228" y="6610"/>
                </a:lnTo>
                <a:cubicBezTo>
                  <a:pt x="997" y="6610"/>
                  <a:pt x="0" y="7524"/>
                  <a:pt x="0" y="8651"/>
                </a:cubicBezTo>
                <a:lnTo>
                  <a:pt x="0" y="19560"/>
                </a:lnTo>
                <a:cubicBezTo>
                  <a:pt x="0" y="20686"/>
                  <a:pt x="997" y="21600"/>
                  <a:pt x="2228" y="21600"/>
                </a:cubicBezTo>
                <a:lnTo>
                  <a:pt x="19372" y="21600"/>
                </a:lnTo>
                <a:cubicBezTo>
                  <a:pt x="20603" y="21600"/>
                  <a:pt x="21600" y="20686"/>
                  <a:pt x="21600" y="19560"/>
                </a:cubicBezTo>
                <a:lnTo>
                  <a:pt x="21600" y="8651"/>
                </a:lnTo>
                <a:cubicBezTo>
                  <a:pt x="21600" y="7844"/>
                  <a:pt x="21086" y="7153"/>
                  <a:pt x="20344" y="6822"/>
                </a:cubicBezTo>
                <a:lnTo>
                  <a:pt x="20786" y="0"/>
                </a:lnTo>
                <a:close/>
              </a:path>
            </a:pathLst>
          </a:custGeom>
          <a:solidFill>
            <a:srgbClr val="78AA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lnSpc>
                <a:spcPct val="90000"/>
              </a:lnSpc>
              <a:defRPr sz="6000" b="1">
                <a:solidFill>
                  <a:srgbClr val="FFFFFF"/>
                </a:solidFill>
                <a:latin typeface="Helvetica"/>
                <a:ea typeface="Helvetica"/>
                <a:cs typeface="Helvetica"/>
                <a:sym typeface="Helvetica"/>
              </a:defRPr>
            </a:lvl1pPr>
          </a:lstStyle>
          <a:p>
            <a:r>
              <a:t>Surround with `r      `</a:t>
            </a:r>
          </a:p>
        </p:txBody>
      </p:sp>
      <p:sp>
        <p:nvSpPr>
          <p:cNvPr id="711" name="Shape 711"/>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Shape 715"/>
          <p:cNvSpPr txBox="1">
            <a:spLocks noGrp="1"/>
          </p:cNvSpPr>
          <p:nvPr>
            <p:ph type="title" idx="4294967295"/>
          </p:nvPr>
        </p:nvSpPr>
        <p:spPr>
          <a:xfrm>
            <a:off x="4833937" y="-100013"/>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 1</a:t>
            </a:r>
          </a:p>
        </p:txBody>
      </p:sp>
      <p:pic>
        <p:nvPicPr>
          <p:cNvPr id="716" name="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
        <p:nvSpPr>
          <p:cNvPr id="717" name="Shape 717"/>
          <p:cNvSpPr txBox="1">
            <a:spLocks noGrp="1"/>
          </p:cNvSpPr>
          <p:nvPr>
            <p:ph type="body" idx="4294967295"/>
          </p:nvPr>
        </p:nvSpPr>
        <p:spPr>
          <a:xfrm>
            <a:off x="2982679" y="2989462"/>
            <a:ext cx="18418642" cy="9965494"/>
          </a:xfrm>
          <a:prstGeom prst="rect">
            <a:avLst/>
          </a:prstGeom>
        </p:spPr>
        <p:txBody>
          <a:bodyPr lIns="71437" tIns="71437" rIns="71437" bIns="71437" anchor="t"/>
          <a:lstStyle/>
          <a:p>
            <a:pPr marL="0" indent="0" defTabSz="584200">
              <a:spcBef>
                <a:spcPts val="2400"/>
              </a:spcBef>
              <a:buSzTx/>
              <a:buNone/>
              <a:defRPr sz="6500">
                <a:solidFill>
                  <a:srgbClr val="005493"/>
                </a:solidFill>
              </a:defRPr>
            </a:pPr>
            <a:r>
              <a:rPr dirty="0"/>
              <a:t>In </a:t>
            </a:r>
            <a:r>
              <a:rPr b="1" dirty="0"/>
              <a:t>0</a:t>
            </a:r>
            <a:r>
              <a:rPr lang="en-GB" b="1" dirty="0"/>
              <a:t>9</a:t>
            </a:r>
            <a:r>
              <a:rPr b="1" dirty="0"/>
              <a:t>-</a:t>
            </a:r>
            <a:r>
              <a:rPr b="1" dirty="0" err="1"/>
              <a:t>RMarkdown.Rmd</a:t>
            </a:r>
            <a:r>
              <a:rPr dirty="0"/>
              <a:t>:</a:t>
            </a:r>
          </a:p>
          <a:p>
            <a:pPr marL="965199" indent="-965199" defTabSz="584200">
              <a:spcBef>
                <a:spcPts val="2400"/>
              </a:spcBef>
              <a:buSzPct val="100000"/>
              <a:buAutoNum type="arabicPeriod"/>
              <a:defRPr sz="6500">
                <a:solidFill>
                  <a:srgbClr val="005493"/>
                </a:solidFill>
              </a:defRPr>
            </a:pPr>
            <a:r>
              <a:rPr dirty="0"/>
              <a:t>Replace every Garrett with your name</a:t>
            </a:r>
          </a:p>
          <a:p>
            <a:pPr marL="965199" indent="-965199" defTabSz="584200">
              <a:spcBef>
                <a:spcPts val="2400"/>
              </a:spcBef>
              <a:buSzPct val="100000"/>
              <a:buAutoNum type="arabicPeriod"/>
              <a:defRPr sz="6500">
                <a:solidFill>
                  <a:srgbClr val="005493"/>
                </a:solidFill>
              </a:defRPr>
            </a:pPr>
            <a:r>
              <a:rPr dirty="0"/>
              <a:t>Replace every TODO with inline R code</a:t>
            </a:r>
          </a:p>
          <a:p>
            <a:pPr marL="965199" indent="-965199" defTabSz="584200">
              <a:spcBef>
                <a:spcPts val="2400"/>
              </a:spcBef>
              <a:buSzPct val="100000"/>
              <a:buAutoNum type="arabicPeriod"/>
              <a:defRPr sz="6500">
                <a:solidFill>
                  <a:srgbClr val="005493"/>
                </a:solidFill>
              </a:defRPr>
            </a:pPr>
            <a:r>
              <a:rPr dirty="0"/>
              <a:t>Check that the setup chunk is not included with the output</a:t>
            </a:r>
          </a:p>
          <a:p>
            <a:pPr marL="965199" indent="-965199" defTabSz="584200">
              <a:spcBef>
                <a:spcPts val="2400"/>
              </a:spcBef>
              <a:buSzPct val="100000"/>
              <a:buAutoNum type="arabicPeriod"/>
              <a:defRPr sz="6500">
                <a:solidFill>
                  <a:srgbClr val="005493"/>
                </a:solidFill>
              </a:defRPr>
            </a:pPr>
            <a:r>
              <a:rPr dirty="0"/>
              <a:t>Ensure that only the output of the plot chunk is shown (not the code)</a:t>
            </a:r>
          </a:p>
          <a:p>
            <a:pPr marL="965199" indent="-965199" defTabSz="584200">
              <a:spcBef>
                <a:spcPts val="2400"/>
              </a:spcBef>
              <a:buSzPct val="100000"/>
              <a:buAutoNum type="arabicPeriod"/>
              <a:defRPr sz="6500">
                <a:solidFill>
                  <a:srgbClr val="005493"/>
                </a:solidFill>
              </a:defRPr>
            </a:pPr>
            <a:r>
              <a:rPr dirty="0"/>
              <a:t>Knit the document</a:t>
            </a:r>
          </a:p>
        </p:txBody>
      </p:sp>
      <p:sp>
        <p:nvSpPr>
          <p:cNvPr id="718" name="Shape 718"/>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35</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000" fill="hold"/>
                                        <p:tgtEl>
                                          <p:spTgt spid="7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16"/>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720" name="Shape 720"/>
          <p:cNvSpPr txBox="1"/>
          <p:nvPr/>
        </p:nvSpPr>
        <p:spPr>
          <a:xfrm>
            <a:off x="2833687" y="789068"/>
            <a:ext cx="18716626"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YAML </a:t>
            </a:r>
          </a:p>
        </p:txBody>
      </p:sp>
      <p:grpSp>
        <p:nvGrpSpPr>
          <p:cNvPr id="726" name="Group 726"/>
          <p:cNvGrpSpPr/>
          <p:nvPr/>
        </p:nvGrpSpPr>
        <p:grpSpPr>
          <a:xfrm>
            <a:off x="6334738" y="4190108"/>
            <a:ext cx="8738191" cy="8804740"/>
            <a:chOff x="0" y="0"/>
            <a:chExt cx="8738189" cy="8804739"/>
          </a:xfrm>
        </p:grpSpPr>
        <p:pic>
          <p:nvPicPr>
            <p:cNvPr id="721" name="Screen Shot 2017-07-05 at 3.09.22 PM.png"/>
            <p:cNvPicPr>
              <a:picLocks noChangeAspect="1"/>
            </p:cNvPicPr>
            <p:nvPr/>
          </p:nvPicPr>
          <p:blipFill>
            <a:blip r:embed="rId3">
              <a:extLst/>
            </a:blip>
            <a:srcRect l="6416" t="29335" r="47324" b="15077"/>
            <a:stretch>
              <a:fillRect/>
            </a:stretch>
          </p:blipFill>
          <p:spPr>
            <a:xfrm>
              <a:off x="0" y="0"/>
              <a:ext cx="8738190" cy="8804740"/>
            </a:xfrm>
            <a:prstGeom prst="rect">
              <a:avLst/>
            </a:prstGeom>
            <a:ln w="25400" cap="flat">
              <a:solidFill>
                <a:srgbClr val="000000"/>
              </a:solidFill>
              <a:prstDash val="solid"/>
              <a:miter lim="400000"/>
            </a:ln>
            <a:effectLst/>
          </p:spPr>
        </p:pic>
        <p:grpSp>
          <p:nvGrpSpPr>
            <p:cNvPr id="724" name="Group 724"/>
            <p:cNvGrpSpPr/>
            <p:nvPr/>
          </p:nvGrpSpPr>
          <p:grpSpPr>
            <a:xfrm>
              <a:off x="7908500" y="3852197"/>
              <a:ext cx="482833" cy="274834"/>
              <a:chOff x="0" y="0"/>
              <a:chExt cx="482831" cy="274833"/>
            </a:xfrm>
          </p:grpSpPr>
          <p:sp>
            <p:nvSpPr>
              <p:cNvPr id="722" name="Shape 722"/>
              <p:cNvSpPr/>
              <p:nvPr/>
            </p:nvSpPr>
            <p:spPr>
              <a:xfrm>
                <a:off x="0" y="0"/>
                <a:ext cx="482832" cy="274834"/>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723" name="Shape 723"/>
              <p:cNvSpPr/>
              <p:nvPr/>
            </p:nvSpPr>
            <p:spPr>
              <a:xfrm rot="5427224">
                <a:off x="164522" y="84764"/>
                <a:ext cx="210145" cy="1061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725" name="Shape 725"/>
            <p:cNvSpPr/>
            <p:nvPr/>
          </p:nvSpPr>
          <p:spPr>
            <a:xfrm>
              <a:off x="874572" y="4214183"/>
              <a:ext cx="179211" cy="739488"/>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727" name="Shape 727"/>
          <p:cNvSpPr/>
          <p:nvPr/>
        </p:nvSpPr>
        <p:spPr>
          <a:xfrm>
            <a:off x="15298418" y="4190108"/>
            <a:ext cx="7475142" cy="2630885"/>
          </a:xfrm>
          <a:prstGeom prst="wedgeRoundRectCallout">
            <a:avLst>
              <a:gd name="adj1" fmla="val -106655"/>
              <a:gd name="adj2" fmla="val 13951"/>
              <a:gd name="adj3" fmla="val 16667"/>
            </a:avLst>
          </a:prstGeom>
          <a:solidFill>
            <a:schemeClr val="accent2">
              <a:hueOff val="-554920"/>
              <a:satOff val="-21482"/>
              <a:lumOff val="-6228"/>
            </a:schemeClr>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lnSpc>
                <a:spcPct val="80000"/>
              </a:lnSpc>
              <a:defRPr sz="6000" b="1">
                <a:solidFill>
                  <a:srgbClr val="FFFFFF"/>
                </a:solidFill>
                <a:latin typeface="Helvetica"/>
                <a:ea typeface="Helvetica"/>
                <a:cs typeface="Helvetica"/>
                <a:sym typeface="Helvetica"/>
              </a:defRPr>
            </a:lvl1pPr>
          </a:lstStyle>
          <a:p>
            <a:r>
              <a:rPr dirty="0"/>
              <a:t>A YAML header surrounded by </a:t>
            </a:r>
            <a:endParaRPr lang="en-GB" dirty="0"/>
          </a:p>
          <a:p>
            <a:r>
              <a:rPr dirty="0"/>
              <a:t>— — —</a:t>
            </a:r>
          </a:p>
        </p:txBody>
      </p:sp>
      <p:sp>
        <p:nvSpPr>
          <p:cNvPr id="2" name="TextBox 1">
            <a:extLst>
              <a:ext uri="{FF2B5EF4-FFF2-40B4-BE49-F238E27FC236}">
                <a16:creationId xmlns:a16="http://schemas.microsoft.com/office/drawing/2014/main" id="{0BA05349-3C00-4C78-8E5B-00B31CE1EA33}"/>
              </a:ext>
            </a:extLst>
          </p:cNvPr>
          <p:cNvSpPr txBox="1"/>
          <p:nvPr/>
        </p:nvSpPr>
        <p:spPr>
          <a:xfrm>
            <a:off x="15479811" y="7072432"/>
            <a:ext cx="3556178" cy="46070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5800" b="1" i="0" u="none" strike="noStrike" cap="none" spc="0" normalizeH="0" baseline="0" dirty="0">
                <a:ln>
                  <a:noFill/>
                </a:ln>
                <a:solidFill>
                  <a:srgbClr val="FFFF00"/>
                </a:solidFill>
                <a:effectLst/>
                <a:uFillTx/>
                <a:latin typeface="Gill Sans"/>
                <a:ea typeface="Gill Sans"/>
                <a:cs typeface="Gill Sans"/>
                <a:sym typeface="Gill Sans"/>
              </a:rPr>
              <a:t>YAML</a:t>
            </a:r>
            <a:r>
              <a:rPr kumimoji="0" lang="en-GB" sz="5800" b="0" i="0" u="none" strike="noStrike" cap="none" spc="0" normalizeH="0" baseline="0" dirty="0">
                <a:ln>
                  <a:noFill/>
                </a:ln>
                <a:solidFill>
                  <a:schemeClr val="bg1"/>
                </a:solidFill>
                <a:effectLst/>
                <a:uFillTx/>
                <a:latin typeface="Gill Sans"/>
                <a:ea typeface="Gill Sans"/>
                <a:cs typeface="Gill Sans"/>
                <a:sym typeface="Gill Sans"/>
              </a:rPr>
              <a:t> = </a:t>
            </a:r>
          </a:p>
          <a:p>
            <a:pPr marL="0" marR="0" indent="0" algn="l" defTabSz="584200" rtl="0" fontAlgn="auto" latinLnBrk="0" hangingPunct="0">
              <a:lnSpc>
                <a:spcPct val="100000"/>
              </a:lnSpc>
              <a:spcBef>
                <a:spcPts val="0"/>
              </a:spcBef>
              <a:spcAft>
                <a:spcPts val="0"/>
              </a:spcAft>
              <a:buClrTx/>
              <a:buSzTx/>
              <a:buFontTx/>
              <a:buNone/>
              <a:tabLst/>
            </a:pPr>
            <a:r>
              <a:rPr kumimoji="0" lang="en-GB" sz="5800" b="1" i="0" u="none" strike="noStrike" cap="none" spc="0" normalizeH="0" baseline="0" dirty="0">
                <a:ln>
                  <a:noFill/>
                </a:ln>
                <a:solidFill>
                  <a:srgbClr val="FFFF00"/>
                </a:solidFill>
                <a:effectLst/>
                <a:uFillTx/>
                <a:latin typeface="Gill Sans"/>
                <a:ea typeface="Gill Sans"/>
                <a:cs typeface="Gill Sans"/>
                <a:sym typeface="Gill Sans"/>
              </a:rPr>
              <a:t>Y</a:t>
            </a:r>
            <a:r>
              <a:rPr kumimoji="0" lang="en-GB" sz="5800" b="0" i="0" u="none" strike="noStrike" cap="none" spc="0" normalizeH="0" baseline="0" dirty="0">
                <a:ln>
                  <a:noFill/>
                </a:ln>
                <a:solidFill>
                  <a:schemeClr val="bg1"/>
                </a:solidFill>
                <a:effectLst/>
                <a:uFillTx/>
                <a:latin typeface="Gill Sans"/>
                <a:ea typeface="Gill Sans"/>
                <a:cs typeface="Gill Sans"/>
                <a:sym typeface="Gill Sans"/>
              </a:rPr>
              <a:t>et</a:t>
            </a:r>
          </a:p>
          <a:p>
            <a:pPr marL="0" marR="0" indent="0" algn="l" defTabSz="584200" rtl="0" fontAlgn="auto" latinLnBrk="0" hangingPunct="0">
              <a:lnSpc>
                <a:spcPct val="100000"/>
              </a:lnSpc>
              <a:spcBef>
                <a:spcPts val="0"/>
              </a:spcBef>
              <a:spcAft>
                <a:spcPts val="0"/>
              </a:spcAft>
              <a:buClrTx/>
              <a:buSzTx/>
              <a:buFontTx/>
              <a:buNone/>
              <a:tabLst/>
            </a:pPr>
            <a:r>
              <a:rPr kumimoji="0" lang="en-GB" sz="5800" b="1" i="0" u="none" strike="noStrike" cap="none" spc="0" normalizeH="0" baseline="0" dirty="0">
                <a:ln>
                  <a:noFill/>
                </a:ln>
                <a:solidFill>
                  <a:srgbClr val="FFFF00"/>
                </a:solidFill>
                <a:effectLst/>
                <a:uFillTx/>
                <a:latin typeface="Gill Sans"/>
                <a:ea typeface="Gill Sans"/>
                <a:cs typeface="Gill Sans"/>
                <a:sym typeface="Gill Sans"/>
              </a:rPr>
              <a:t>A</a:t>
            </a:r>
            <a:r>
              <a:rPr kumimoji="0" lang="en-GB" sz="5800" b="0" i="0" u="none" strike="noStrike" cap="none" spc="0" normalizeH="0" baseline="0" dirty="0">
                <a:ln>
                  <a:noFill/>
                </a:ln>
                <a:solidFill>
                  <a:schemeClr val="bg1"/>
                </a:solidFill>
                <a:effectLst/>
                <a:uFillTx/>
                <a:latin typeface="Gill Sans"/>
                <a:ea typeface="Gill Sans"/>
                <a:cs typeface="Gill Sans"/>
                <a:sym typeface="Gill Sans"/>
              </a:rPr>
              <a:t>nother </a:t>
            </a:r>
          </a:p>
          <a:p>
            <a:pPr marL="0" marR="0" indent="0" algn="l" defTabSz="584200" rtl="0" fontAlgn="auto" latinLnBrk="0" hangingPunct="0">
              <a:lnSpc>
                <a:spcPct val="100000"/>
              </a:lnSpc>
              <a:spcBef>
                <a:spcPts val="0"/>
              </a:spcBef>
              <a:spcAft>
                <a:spcPts val="0"/>
              </a:spcAft>
              <a:buClrTx/>
              <a:buSzTx/>
              <a:buFontTx/>
              <a:buNone/>
              <a:tabLst/>
            </a:pPr>
            <a:r>
              <a:rPr kumimoji="0" lang="en-GB" sz="5800" b="1" i="0" u="none" strike="noStrike" cap="none" spc="0" normalizeH="0" baseline="0" dirty="0" err="1">
                <a:ln>
                  <a:noFill/>
                </a:ln>
                <a:solidFill>
                  <a:srgbClr val="FFFF00"/>
                </a:solidFill>
                <a:effectLst/>
                <a:uFillTx/>
                <a:latin typeface="Gill Sans"/>
                <a:ea typeface="Gill Sans"/>
                <a:cs typeface="Gill Sans"/>
                <a:sym typeface="Gill Sans"/>
              </a:rPr>
              <a:t>M</a:t>
            </a:r>
            <a:r>
              <a:rPr kumimoji="0" lang="en-GB" sz="5800" b="0" i="0" u="none" strike="noStrike" cap="none" spc="0" normalizeH="0" baseline="0" dirty="0" err="1">
                <a:ln>
                  <a:noFill/>
                </a:ln>
                <a:solidFill>
                  <a:schemeClr val="bg1"/>
                </a:solidFill>
                <a:effectLst/>
                <a:uFillTx/>
                <a:latin typeface="Gill Sans"/>
                <a:ea typeface="Gill Sans"/>
                <a:cs typeface="Gill Sans"/>
                <a:sym typeface="Gill Sans"/>
              </a:rPr>
              <a:t>arkup</a:t>
            </a:r>
            <a:r>
              <a:rPr kumimoji="0" lang="en-GB" sz="5800" b="0" i="0" u="none" strike="noStrike" cap="none" spc="0" normalizeH="0" baseline="0" dirty="0">
                <a:ln>
                  <a:noFill/>
                </a:ln>
                <a:solidFill>
                  <a:schemeClr val="bg1"/>
                </a:solidFill>
                <a:effectLst/>
                <a:uFillTx/>
                <a:latin typeface="Gill Sans"/>
                <a:ea typeface="Gill Sans"/>
                <a:cs typeface="Gill Sans"/>
                <a:sym typeface="Gill Sans"/>
              </a:rPr>
              <a:t> </a:t>
            </a:r>
          </a:p>
          <a:p>
            <a:pPr marL="0" marR="0" indent="0" algn="l" defTabSz="584200" rtl="0" fontAlgn="auto" latinLnBrk="0" hangingPunct="0">
              <a:lnSpc>
                <a:spcPct val="100000"/>
              </a:lnSpc>
              <a:spcBef>
                <a:spcPts val="0"/>
              </a:spcBef>
              <a:spcAft>
                <a:spcPts val="0"/>
              </a:spcAft>
              <a:buClrTx/>
              <a:buSzTx/>
              <a:buFontTx/>
              <a:buNone/>
              <a:tabLst/>
            </a:pPr>
            <a:r>
              <a:rPr kumimoji="0" lang="en-GB" sz="5800" b="1" i="0" u="none" strike="noStrike" cap="none" spc="0" normalizeH="0" baseline="0" dirty="0">
                <a:ln>
                  <a:noFill/>
                </a:ln>
                <a:solidFill>
                  <a:srgbClr val="FFFF00"/>
                </a:solidFill>
                <a:effectLst/>
                <a:uFillTx/>
                <a:latin typeface="Gill Sans"/>
                <a:ea typeface="Gill Sans"/>
                <a:cs typeface="Gill Sans"/>
                <a:sym typeface="Gill Sans"/>
              </a:rPr>
              <a:t>L</a:t>
            </a:r>
            <a:r>
              <a:rPr kumimoji="0" lang="en-GB" sz="5800" b="0" i="0" u="none" strike="noStrike" cap="none" spc="0" normalizeH="0" baseline="0" dirty="0">
                <a:ln>
                  <a:noFill/>
                </a:ln>
                <a:solidFill>
                  <a:schemeClr val="bg1"/>
                </a:solidFill>
                <a:effectLst/>
                <a:uFillTx/>
                <a:latin typeface="Gill Sans"/>
                <a:ea typeface="Gill Sans"/>
                <a:cs typeface="Gill Sans"/>
                <a:sym typeface="Gill Sans"/>
              </a:rPr>
              <a:t>anguage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 grpId="1"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Shape 731"/>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732"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734" name="Shape 734"/>
          <p:cNvSpPr/>
          <p:nvPr/>
        </p:nvSpPr>
        <p:spPr>
          <a:xfrm>
            <a:off x="14775233" y="5724803"/>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35" name="Shape 735"/>
          <p:cNvSpPr/>
          <p:nvPr/>
        </p:nvSpPr>
        <p:spPr>
          <a:xfrm>
            <a:off x="13092348" y="8403226"/>
            <a:ext cx="1270001" cy="1129255"/>
          </a:xfrm>
          <a:prstGeom prst="rightArrow">
            <a:avLst>
              <a:gd name="adj1" fmla="val 48054"/>
              <a:gd name="adj2" fmla="val 46669"/>
            </a:avLst>
          </a:prstGeom>
          <a:solidFill>
            <a:schemeClr val="accent1">
              <a:satOff val="-3355"/>
              <a:lumOff val="26614"/>
            </a:schemeClr>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37" name="Shape 737"/>
          <p:cNvSpPr/>
          <p:nvPr/>
        </p:nvSpPr>
        <p:spPr>
          <a:xfrm>
            <a:off x="4257741" y="5769916"/>
            <a:ext cx="8428074" cy="6903523"/>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38" name="Shape 738"/>
          <p:cNvSpPr txBox="1"/>
          <p:nvPr/>
        </p:nvSpPr>
        <p:spPr>
          <a:xfrm>
            <a:off x="4617197" y="6010924"/>
            <a:ext cx="7511692" cy="64215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title: "Untitled"</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author: "RStudio"</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date: "February 4, 2015"</a:t>
            </a:r>
          </a:p>
          <a:p>
            <a:pPr algn="l">
              <a:spcBef>
                <a:spcPts val="1500"/>
              </a:spcBef>
              <a:defRPr sz="4000">
                <a:solidFill>
                  <a:schemeClr val="accent1"/>
                </a:solidFill>
                <a:latin typeface="Monaco"/>
                <a:ea typeface="Monaco"/>
                <a:cs typeface="Monaco"/>
                <a:sym typeface="Monaco"/>
              </a:defRPr>
            </a:pPr>
            <a:r>
              <a:rPr dirty="0">
                <a:latin typeface="Courier New" panose="02070309020205020404" pitchFamily="49" charset="0"/>
                <a:cs typeface="Courier New" panose="02070309020205020404" pitchFamily="49" charset="0"/>
              </a:rPr>
              <a:t>output: </a:t>
            </a:r>
            <a:r>
              <a:rPr dirty="0" err="1">
                <a:latin typeface="Courier New" panose="02070309020205020404" pitchFamily="49" charset="0"/>
                <a:cs typeface="Courier New" panose="02070309020205020404" pitchFamily="49" charset="0"/>
              </a:rPr>
              <a:t>html_document</a:t>
            </a:r>
            <a:endParaRPr dirty="0">
              <a:latin typeface="Courier New" panose="02070309020205020404" pitchFamily="49" charset="0"/>
              <a:cs typeface="Courier New" panose="02070309020205020404" pitchFamily="49" charset="0"/>
            </a:endParaRP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a:t>
            </a:r>
          </a:p>
          <a:p>
            <a:pPr algn="l">
              <a:spcBef>
                <a:spcPts val="1500"/>
              </a:spcBef>
              <a:defRPr sz="4000">
                <a:latin typeface="Monaco"/>
                <a:ea typeface="Monaco"/>
                <a:cs typeface="Monaco"/>
                <a:sym typeface="Monaco"/>
              </a:defRPr>
            </a:pPr>
            <a:r>
              <a:rPr dirty="0"/>
              <a:t>Text of document</a:t>
            </a:r>
          </a:p>
        </p:txBody>
      </p:sp>
      <p:pic>
        <p:nvPicPr>
          <p:cNvPr id="739" name="Screen Shot 2016-02-15 at 7.40.22 PM.png"/>
          <p:cNvPicPr>
            <a:picLocks noChangeAspect="1"/>
          </p:cNvPicPr>
          <p:nvPr/>
        </p:nvPicPr>
        <p:blipFill>
          <a:blip r:embed="rId5">
            <a:extLst/>
          </a:blip>
          <a:stretch>
            <a:fillRect/>
          </a:stretch>
        </p:blipFill>
        <p:spPr>
          <a:xfrm>
            <a:off x="14877850" y="5806168"/>
            <a:ext cx="4683214" cy="4339779"/>
          </a:xfrm>
          <a:prstGeom prst="rect">
            <a:avLst/>
          </a:prstGeom>
          <a:ln w="12700">
            <a:miter lim="400000"/>
          </a:ln>
        </p:spPr>
      </p:pic>
      <p:sp>
        <p:nvSpPr>
          <p:cNvPr id="740" name="Shape 740"/>
          <p:cNvSpPr txBox="1"/>
          <p:nvPr/>
        </p:nvSpPr>
        <p:spPr>
          <a:xfrm>
            <a:off x="6976982" y="13340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YAML</a:t>
            </a:r>
          </a:p>
        </p:txBody>
      </p:sp>
      <p:sp>
        <p:nvSpPr>
          <p:cNvPr id="741" name="Shape 741"/>
          <p:cNvSpPr txBox="1"/>
          <p:nvPr/>
        </p:nvSpPr>
        <p:spPr>
          <a:xfrm>
            <a:off x="6161217" y="3403750"/>
            <a:ext cx="12247061" cy="1950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r>
              <a:rPr dirty="0"/>
              <a:t>A section of </a:t>
            </a:r>
            <a:r>
              <a:rPr dirty="0" err="1"/>
              <a:t>key:value</a:t>
            </a:r>
            <a:r>
              <a:rPr lang="en-GB" dirty="0"/>
              <a:t> pairs.</a:t>
            </a:r>
          </a:p>
          <a:p>
            <a:r>
              <a:rPr lang="en-GB" dirty="0"/>
              <a:t>CAUTION: Spaces matter in YAML</a:t>
            </a:r>
            <a:endParaRPr dirty="0"/>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14E34-4A49-4441-884E-50EC00B7A5F5}"/>
              </a:ext>
            </a:extLst>
          </p:cNvPr>
          <p:cNvSpPr>
            <a:spLocks noGrp="1"/>
          </p:cNvSpPr>
          <p:nvPr>
            <p:ph type="title"/>
          </p:nvPr>
        </p:nvSpPr>
        <p:spPr/>
        <p:txBody>
          <a:bodyPr/>
          <a:lstStyle/>
          <a:p>
            <a:r>
              <a:rPr lang="en-GB" dirty="0" err="1"/>
              <a:t>ymlthis</a:t>
            </a:r>
            <a:endParaRPr lang="en-GB" dirty="0"/>
          </a:p>
        </p:txBody>
      </p:sp>
      <p:sp>
        <p:nvSpPr>
          <p:cNvPr id="4" name="TextBox 3">
            <a:extLst>
              <a:ext uri="{FF2B5EF4-FFF2-40B4-BE49-F238E27FC236}">
                <a16:creationId xmlns:a16="http://schemas.microsoft.com/office/drawing/2014/main" id="{A5B0BD5B-F91A-450D-9C9A-1B6219BECFBF}"/>
              </a:ext>
            </a:extLst>
          </p:cNvPr>
          <p:cNvSpPr txBox="1"/>
          <p:nvPr/>
        </p:nvSpPr>
        <p:spPr>
          <a:xfrm>
            <a:off x="502933" y="6311199"/>
            <a:ext cx="10860089" cy="28219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A package to assist writing the YAML header</a:t>
            </a:r>
          </a:p>
          <a:p>
            <a:r>
              <a:rPr lang="en-GB" dirty="0">
                <a:hlinkClick r:id="rId2"/>
              </a:rPr>
              <a:t>https://ymlthis.r-lib.org/</a:t>
            </a:r>
            <a:endParaRPr kumimoji="0" lang="en-GB" sz="5800" b="0" i="0" u="none" strike="noStrike" cap="none" spc="0" normalizeH="0" baseline="0" dirty="0">
              <a:ln>
                <a:noFill/>
              </a:ln>
              <a:solidFill>
                <a:srgbClr val="000000"/>
              </a:solidFill>
              <a:effectLst/>
              <a:uFillTx/>
              <a:latin typeface="Gill Sans"/>
              <a:ea typeface="Gill Sans"/>
              <a:cs typeface="Gill Sans"/>
              <a:sym typeface="Gill Sans"/>
            </a:endParaRPr>
          </a:p>
        </p:txBody>
      </p:sp>
      <p:pic>
        <p:nvPicPr>
          <p:cNvPr id="5" name="Picture 4">
            <a:extLst>
              <a:ext uri="{FF2B5EF4-FFF2-40B4-BE49-F238E27FC236}">
                <a16:creationId xmlns:a16="http://schemas.microsoft.com/office/drawing/2014/main" id="{509FBB98-3741-4623-8E95-F4FD26946151}"/>
              </a:ext>
            </a:extLst>
          </p:cNvPr>
          <p:cNvPicPr>
            <a:picLocks noChangeAspect="1"/>
          </p:cNvPicPr>
          <p:nvPr/>
        </p:nvPicPr>
        <p:blipFill>
          <a:blip r:embed="rId3"/>
          <a:stretch>
            <a:fillRect/>
          </a:stretch>
        </p:blipFill>
        <p:spPr>
          <a:xfrm>
            <a:off x="11363022" y="3583549"/>
            <a:ext cx="11068050" cy="8277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029163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746"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747" name="Shape 747"/>
          <p:cNvSpPr txBox="1"/>
          <p:nvPr/>
        </p:nvSpPr>
        <p:spPr>
          <a:xfrm>
            <a:off x="6959600" y="711145"/>
            <a:ext cx="10464800"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output</a:t>
            </a:r>
          </a:p>
        </p:txBody>
      </p:sp>
      <p:sp>
        <p:nvSpPr>
          <p:cNvPr id="748" name="Shape 748"/>
          <p:cNvSpPr txBox="1"/>
          <p:nvPr/>
        </p:nvSpPr>
        <p:spPr>
          <a:xfrm>
            <a:off x="3973356" y="2789595"/>
            <a:ext cx="16437288" cy="1950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sz="6000">
                <a:latin typeface="Helvetica"/>
                <a:ea typeface="Helvetica"/>
                <a:cs typeface="Helvetica"/>
                <a:sym typeface="Helvetica"/>
              </a:defRPr>
            </a:lvl1pPr>
          </a:lstStyle>
          <a:p>
            <a:r>
              <a:t>The output: field sets the format of the final report</a:t>
            </a:r>
          </a:p>
        </p:txBody>
      </p:sp>
      <p:sp>
        <p:nvSpPr>
          <p:cNvPr id="749" name="Shape 749"/>
          <p:cNvSpPr txBox="1"/>
          <p:nvPr/>
        </p:nvSpPr>
        <p:spPr>
          <a:xfrm>
            <a:off x="3973356" y="11637558"/>
            <a:ext cx="16437288" cy="1950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defRPr sz="6000">
                <a:latin typeface="Helvetica"/>
                <a:ea typeface="Helvetica"/>
                <a:cs typeface="Helvetica"/>
                <a:sym typeface="Helvetica"/>
              </a:defRPr>
            </a:pPr>
            <a:r>
              <a:t>More at </a:t>
            </a:r>
            <a:r>
              <a:rPr u="sng">
                <a:hlinkClick r:id="rId5"/>
              </a:rPr>
              <a:t>rmarkdown.rstudio.com/formats.html</a:t>
            </a:r>
          </a:p>
        </p:txBody>
      </p:sp>
      <p:grpSp>
        <p:nvGrpSpPr>
          <p:cNvPr id="758" name="Group 758"/>
          <p:cNvGrpSpPr/>
          <p:nvPr/>
        </p:nvGrpSpPr>
        <p:grpSpPr>
          <a:xfrm>
            <a:off x="1166227" y="4385103"/>
            <a:ext cx="19164411" cy="7034672"/>
            <a:chOff x="92937" y="0"/>
            <a:chExt cx="19164409" cy="7034670"/>
          </a:xfrm>
        </p:grpSpPr>
        <p:grpSp>
          <p:nvGrpSpPr>
            <p:cNvPr id="754" name="Group 754"/>
            <p:cNvGrpSpPr/>
            <p:nvPr/>
          </p:nvGrpSpPr>
          <p:grpSpPr>
            <a:xfrm>
              <a:off x="2406064" y="0"/>
              <a:ext cx="16851284" cy="7034671"/>
              <a:chOff x="0" y="0"/>
              <a:chExt cx="16851283" cy="7034670"/>
            </a:xfrm>
          </p:grpSpPr>
          <p:pic>
            <p:nvPicPr>
              <p:cNvPr id="750" name="rmarkdown-2.0.png"/>
              <p:cNvPicPr>
                <a:picLocks noChangeAspect="1"/>
              </p:cNvPicPr>
              <p:nvPr/>
            </p:nvPicPr>
            <p:blipFill>
              <a:blip r:embed="rId6">
                <a:extLst/>
              </a:blip>
              <a:stretch>
                <a:fillRect/>
              </a:stretch>
            </p:blipFill>
            <p:spPr>
              <a:xfrm>
                <a:off x="0" y="1061485"/>
                <a:ext cx="6330228" cy="4891422"/>
              </a:xfrm>
              <a:prstGeom prst="rect">
                <a:avLst/>
              </a:prstGeom>
              <a:ln w="25400" cap="flat">
                <a:solidFill>
                  <a:srgbClr val="000000"/>
                </a:solidFill>
                <a:prstDash val="solid"/>
                <a:miter lim="400000"/>
              </a:ln>
              <a:effectLst/>
            </p:spPr>
          </p:pic>
          <p:sp>
            <p:nvSpPr>
              <p:cNvPr id="751" name="Shape 751"/>
              <p:cNvSpPr/>
              <p:nvPr/>
            </p:nvSpPr>
            <p:spPr>
              <a:xfrm>
                <a:off x="1657957" y="0"/>
                <a:ext cx="3459057" cy="7034671"/>
              </a:xfrm>
              <a:custGeom>
                <a:avLst/>
                <a:gdLst/>
                <a:ahLst/>
                <a:cxnLst>
                  <a:cxn ang="0">
                    <a:pos x="wd2" y="hd2"/>
                  </a:cxn>
                  <a:cxn ang="5400000">
                    <a:pos x="wd2" y="hd2"/>
                  </a:cxn>
                  <a:cxn ang="10800000">
                    <a:pos x="wd2" y="hd2"/>
                  </a:cxn>
                  <a:cxn ang="16200000">
                    <a:pos x="wd2" y="hd2"/>
                  </a:cxn>
                </a:cxnLst>
                <a:rect l="0" t="0" r="r" b="b"/>
                <a:pathLst>
                  <a:path w="21600" h="21600" extrusionOk="0">
                    <a:moveTo>
                      <a:pt x="0" y="6913"/>
                    </a:moveTo>
                    <a:lnTo>
                      <a:pt x="21477" y="0"/>
                    </a:lnTo>
                    <a:lnTo>
                      <a:pt x="21600" y="21600"/>
                    </a:lnTo>
                    <a:lnTo>
                      <a:pt x="171" y="9814"/>
                    </a:lnTo>
                    <a:lnTo>
                      <a:pt x="0" y="6913"/>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752" name="Shape 752"/>
              <p:cNvSpPr/>
              <p:nvPr/>
            </p:nvSpPr>
            <p:spPr>
              <a:xfrm>
                <a:off x="1633069" y="2267211"/>
                <a:ext cx="1353326" cy="1009891"/>
              </a:xfrm>
              <a:prstGeom prst="rect">
                <a:avLst/>
              </a:prstGeom>
              <a:solidFill>
                <a:srgbClr val="53585F">
                  <a:alpha val="6077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pic>
            <p:nvPicPr>
              <p:cNvPr id="753" name="rmarkdown-2.0.png"/>
              <p:cNvPicPr>
                <a:picLocks noChangeAspect="1"/>
              </p:cNvPicPr>
              <p:nvPr/>
            </p:nvPicPr>
            <p:blipFill>
              <a:blip r:embed="rId7">
                <a:extLst/>
              </a:blip>
              <a:stretch>
                <a:fillRect/>
              </a:stretch>
            </p:blipFill>
            <p:spPr>
              <a:xfrm>
                <a:off x="5017882" y="49721"/>
                <a:ext cx="11833402" cy="6914950"/>
              </a:xfrm>
              <a:prstGeom prst="rect">
                <a:avLst/>
              </a:prstGeom>
              <a:ln w="25400" cap="flat">
                <a:solidFill>
                  <a:srgbClr val="000000"/>
                </a:solidFill>
                <a:prstDash val="solid"/>
                <a:miter lim="400000"/>
              </a:ln>
              <a:effectLst/>
            </p:spPr>
          </p:pic>
        </p:grpSp>
        <p:pic>
          <p:nvPicPr>
            <p:cNvPr id="755" name="Shape" descr="Shape"/>
            <p:cNvPicPr>
              <a:picLocks/>
            </p:cNvPicPr>
            <p:nvPr/>
          </p:nvPicPr>
          <p:blipFill>
            <a:blip r:embed="rId8">
              <a:extLst/>
            </a:blip>
            <a:stretch>
              <a:fillRect/>
            </a:stretch>
          </p:blipFill>
          <p:spPr>
            <a:xfrm flipH="1">
              <a:off x="1136740" y="2700090"/>
              <a:ext cx="1563046" cy="1999962"/>
            </a:xfrm>
            <a:prstGeom prst="rect">
              <a:avLst/>
            </a:prstGeom>
            <a:effectLst/>
          </p:spPr>
        </p:pic>
        <p:sp>
          <p:nvSpPr>
            <p:cNvPr id="757" name="Shape 757"/>
            <p:cNvSpPr/>
            <p:nvPr/>
          </p:nvSpPr>
          <p:spPr>
            <a:xfrm rot="20517336">
              <a:off x="50352" y="2695358"/>
              <a:ext cx="173170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nSpc>
                  <a:spcPct val="70000"/>
                </a:lnSpc>
                <a:defRPr sz="3000">
                  <a:solidFill>
                    <a:srgbClr val="FF2600"/>
                  </a:solidFill>
                  <a:latin typeface="Helvetica"/>
                  <a:ea typeface="Helvetica"/>
                  <a:cs typeface="Helvetica"/>
                  <a:sym typeface="Helvetica"/>
                </a:defRPr>
              </a:lvl1pPr>
            </a:lstStyle>
            <a:p>
              <a:r>
                <a:t>on back</a:t>
              </a: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230" name="Shape 230"/>
          <p:cNvSpPr txBox="1"/>
          <p:nvPr/>
        </p:nvSpPr>
        <p:spPr>
          <a:xfrm>
            <a:off x="2833687" y="5283199"/>
            <a:ext cx="18716626"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How it works</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762" name="Shape 762"/>
          <p:cNvSpPr txBox="1"/>
          <p:nvPr/>
        </p:nvSpPr>
        <p:spPr>
          <a:xfrm>
            <a:off x="2833687" y="5283199"/>
            <a:ext cx="18716626"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Parameters</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txBox="1">
            <a:spLocks noGrp="1"/>
          </p:cNvSpPr>
          <p:nvPr>
            <p:ph type="title" idx="4294967295"/>
          </p:nvPr>
        </p:nvSpPr>
        <p:spPr>
          <a:xfrm>
            <a:off x="4833937" y="-100013"/>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 2</a:t>
            </a:r>
          </a:p>
        </p:txBody>
      </p:sp>
      <p:pic>
        <p:nvPicPr>
          <p:cNvPr id="767" name="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
        <p:nvSpPr>
          <p:cNvPr id="768" name="Shape 768"/>
          <p:cNvSpPr txBox="1">
            <a:spLocks noGrp="1"/>
          </p:cNvSpPr>
          <p:nvPr>
            <p:ph type="body" idx="4294967295"/>
          </p:nvPr>
        </p:nvSpPr>
        <p:spPr>
          <a:xfrm>
            <a:off x="3801442" y="2821783"/>
            <a:ext cx="16781116" cy="8072434"/>
          </a:xfrm>
          <a:prstGeom prst="rect">
            <a:avLst/>
          </a:prstGeom>
        </p:spPr>
        <p:txBody>
          <a:bodyPr lIns="71437" tIns="71437" rIns="71437" bIns="71437" anchor="t"/>
          <a:lstStyle/>
          <a:p>
            <a:pPr marL="0" indent="0" defTabSz="537463">
              <a:spcBef>
                <a:spcPts val="6000"/>
              </a:spcBef>
              <a:buSzTx/>
              <a:buNone/>
              <a:defRPr sz="6900">
                <a:solidFill>
                  <a:srgbClr val="005493"/>
                </a:solidFill>
              </a:defRPr>
            </a:pPr>
            <a:r>
              <a:rPr dirty="0"/>
              <a:t>Open </a:t>
            </a:r>
            <a:r>
              <a:rPr b="1" dirty="0"/>
              <a:t>0</a:t>
            </a:r>
            <a:r>
              <a:rPr lang="en-GB" b="1" dirty="0"/>
              <a:t>9</a:t>
            </a:r>
            <a:r>
              <a:rPr b="1" dirty="0"/>
              <a:t>-</a:t>
            </a:r>
            <a:r>
              <a:rPr b="1" dirty="0" err="1"/>
              <a:t>RMarkdown-Parameters.Rmd</a:t>
            </a:r>
            <a:r>
              <a:rPr dirty="0"/>
              <a:t>. </a:t>
            </a:r>
          </a:p>
          <a:p>
            <a:pPr marL="0" indent="0" defTabSz="537463">
              <a:spcBef>
                <a:spcPts val="6000"/>
              </a:spcBef>
              <a:buSzTx/>
              <a:buNone/>
              <a:defRPr sz="6900">
                <a:solidFill>
                  <a:srgbClr val="005493"/>
                </a:solidFill>
              </a:defRPr>
            </a:pPr>
            <a:r>
              <a:rPr dirty="0"/>
              <a:t>Click the dropdown menu next to Knit and use </a:t>
            </a:r>
            <a:r>
              <a:rPr b="1" dirty="0"/>
              <a:t>Knit with Parameters</a:t>
            </a:r>
            <a:r>
              <a:rPr dirty="0"/>
              <a:t> to render the document. </a:t>
            </a:r>
          </a:p>
          <a:p>
            <a:pPr marL="0" indent="0" defTabSz="537463">
              <a:spcBef>
                <a:spcPts val="6000"/>
              </a:spcBef>
              <a:buSzTx/>
              <a:buNone/>
              <a:defRPr sz="6900">
                <a:solidFill>
                  <a:srgbClr val="005493"/>
                </a:solidFill>
              </a:defRPr>
            </a:pPr>
            <a:r>
              <a:rPr dirty="0"/>
              <a:t>What happens if you type in a different name?</a:t>
            </a:r>
          </a:p>
        </p:txBody>
      </p:sp>
      <p:sp>
        <p:nvSpPr>
          <p:cNvPr id="769" name="Shape 769"/>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41</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000" fill="hold"/>
                                        <p:tgtEl>
                                          <p:spTgt spid="7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67"/>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Shape 771"/>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772"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773" name="Shape 773"/>
          <p:cNvSpPr txBox="1"/>
          <p:nvPr/>
        </p:nvSpPr>
        <p:spPr>
          <a:xfrm>
            <a:off x="6976982" y="13340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Parameters</a:t>
            </a:r>
          </a:p>
        </p:txBody>
      </p:sp>
      <p:sp>
        <p:nvSpPr>
          <p:cNvPr id="775" name="Shape 775"/>
          <p:cNvSpPr/>
          <p:nvPr/>
        </p:nvSpPr>
        <p:spPr>
          <a:xfrm>
            <a:off x="8058658" y="5090840"/>
            <a:ext cx="8428074" cy="6107644"/>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76" name="Shape 776"/>
          <p:cNvSpPr txBox="1"/>
          <p:nvPr/>
        </p:nvSpPr>
        <p:spPr>
          <a:xfrm>
            <a:off x="8665940" y="5090840"/>
            <a:ext cx="7511692" cy="5900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78358">
              <a:spcBef>
                <a:spcPts val="1400"/>
              </a:spcBef>
              <a:defRPr sz="3959">
                <a:solidFill>
                  <a:srgbClr val="A6AAA9"/>
                </a:solidFill>
                <a:latin typeface="Monaco"/>
                <a:ea typeface="Monaco"/>
                <a:cs typeface="Monaco"/>
                <a:sym typeface="Monaco"/>
              </a:defRPr>
            </a:pPr>
            <a:r>
              <a:rPr dirty="0">
                <a:latin typeface="Courier New" panose="02070309020205020404" pitchFamily="49" charset="0"/>
                <a:cs typeface="Courier New" panose="02070309020205020404" pitchFamily="49" charset="0"/>
              </a:rPr>
              <a:t>---</a:t>
            </a:r>
          </a:p>
          <a:p>
            <a:pPr algn="l" defTabSz="578358">
              <a:spcBef>
                <a:spcPts val="1400"/>
              </a:spcBef>
              <a:defRPr sz="3959">
                <a:solidFill>
                  <a:srgbClr val="A6AAA9"/>
                </a:solidFill>
                <a:latin typeface="Monaco"/>
                <a:ea typeface="Monaco"/>
                <a:cs typeface="Monaco"/>
                <a:sym typeface="Monaco"/>
              </a:defRPr>
            </a:pPr>
            <a:r>
              <a:rPr dirty="0">
                <a:latin typeface="Courier New" panose="02070309020205020404" pitchFamily="49" charset="0"/>
                <a:cs typeface="Courier New" panose="02070309020205020404" pitchFamily="49" charset="0"/>
              </a:rPr>
              <a:t>title: "Untitled"</a:t>
            </a:r>
          </a:p>
          <a:p>
            <a:pPr algn="l" defTabSz="578358">
              <a:spcBef>
                <a:spcPts val="1400"/>
              </a:spcBef>
              <a:defRPr sz="3959">
                <a:solidFill>
                  <a:srgbClr val="A6AAA9"/>
                </a:solidFill>
                <a:latin typeface="Monaco"/>
                <a:ea typeface="Monaco"/>
                <a:cs typeface="Monaco"/>
                <a:sym typeface="Monaco"/>
              </a:defRPr>
            </a:pPr>
            <a:r>
              <a:rPr dirty="0">
                <a:latin typeface="Courier New" panose="02070309020205020404" pitchFamily="49" charset="0"/>
                <a:cs typeface="Courier New" panose="02070309020205020404" pitchFamily="49" charset="0"/>
              </a:rPr>
              <a:t>output: </a:t>
            </a:r>
            <a:r>
              <a:rPr dirty="0" err="1">
                <a:latin typeface="Courier New" panose="02070309020205020404" pitchFamily="49" charset="0"/>
                <a:cs typeface="Courier New" panose="02070309020205020404" pitchFamily="49" charset="0"/>
              </a:rPr>
              <a:t>html_document</a:t>
            </a:r>
            <a:endParaRPr dirty="0">
              <a:latin typeface="Courier New" panose="02070309020205020404" pitchFamily="49" charset="0"/>
              <a:cs typeface="Courier New" panose="02070309020205020404" pitchFamily="49" charset="0"/>
            </a:endParaRPr>
          </a:p>
          <a:p>
            <a:pPr algn="l" defTabSz="578358">
              <a:spcBef>
                <a:spcPts val="1400"/>
              </a:spcBef>
              <a:defRPr sz="3959">
                <a:latin typeface="Monaco"/>
                <a:ea typeface="Monaco"/>
                <a:cs typeface="Monaco"/>
                <a:sym typeface="Monaco"/>
              </a:defRPr>
            </a:pPr>
            <a:r>
              <a:rPr dirty="0">
                <a:latin typeface="Courier New" panose="02070309020205020404" pitchFamily="49" charset="0"/>
                <a:cs typeface="Courier New" panose="02070309020205020404" pitchFamily="49" charset="0"/>
              </a:rPr>
              <a:t>params:</a:t>
            </a:r>
          </a:p>
          <a:p>
            <a:pPr algn="l" defTabSz="578358">
              <a:spcBef>
                <a:spcPts val="1400"/>
              </a:spcBef>
              <a:defRPr sz="3959">
                <a:latin typeface="Monaco"/>
                <a:ea typeface="Monaco"/>
                <a:cs typeface="Monaco"/>
                <a:sym typeface="Monaco"/>
              </a:defRPr>
            </a:pPr>
            <a:r>
              <a:rPr dirty="0">
                <a:latin typeface="Courier New" panose="02070309020205020404" pitchFamily="49" charset="0"/>
                <a:cs typeface="Courier New" panose="02070309020205020404" pitchFamily="49" charset="0"/>
              </a:rPr>
              <a:t>  filename: "data.csv"</a:t>
            </a:r>
          </a:p>
          <a:p>
            <a:pPr algn="l" defTabSz="578358">
              <a:spcBef>
                <a:spcPts val="1400"/>
              </a:spcBef>
              <a:defRPr sz="3959">
                <a:latin typeface="Monaco"/>
                <a:ea typeface="Monaco"/>
                <a:cs typeface="Monaco"/>
                <a:sym typeface="Monaco"/>
              </a:defRPr>
            </a:pPr>
            <a:r>
              <a:rPr dirty="0">
                <a:latin typeface="Courier New" panose="02070309020205020404" pitchFamily="49" charset="0"/>
                <a:cs typeface="Courier New" panose="02070309020205020404" pitchFamily="49" charset="0"/>
              </a:rPr>
              <a:t>  symbol: "FB"</a:t>
            </a:r>
          </a:p>
          <a:p>
            <a:pPr algn="l" defTabSz="578358">
              <a:spcBef>
                <a:spcPts val="1400"/>
              </a:spcBef>
              <a:defRPr sz="3959">
                <a:solidFill>
                  <a:srgbClr val="A6AAA9"/>
                </a:solidFill>
                <a:latin typeface="Monaco"/>
                <a:ea typeface="Monaco"/>
                <a:cs typeface="Monaco"/>
                <a:sym typeface="Monaco"/>
              </a:defRPr>
            </a:pPr>
            <a:r>
              <a:rPr dirty="0">
                <a:latin typeface="Courier New" panose="02070309020205020404" pitchFamily="49" charset="0"/>
                <a:cs typeface="Courier New" panose="02070309020205020404" pitchFamily="49" charset="0"/>
              </a:rPr>
              <a:t>---</a:t>
            </a:r>
          </a:p>
        </p:txBody>
      </p:sp>
      <p:sp>
        <p:nvSpPr>
          <p:cNvPr id="777" name="Shape 777"/>
          <p:cNvSpPr txBox="1"/>
          <p:nvPr/>
        </p:nvSpPr>
        <p:spPr>
          <a:xfrm>
            <a:off x="4374665" y="3472255"/>
            <a:ext cx="15669435" cy="1950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r>
              <a:t>A list of values that you can call in R code chunks</a:t>
            </a:r>
          </a:p>
        </p:txBody>
      </p:sp>
      <p:sp>
        <p:nvSpPr>
          <p:cNvPr id="778" name="Shape 778"/>
          <p:cNvSpPr/>
          <p:nvPr/>
        </p:nvSpPr>
        <p:spPr>
          <a:xfrm>
            <a:off x="6678524" y="8758005"/>
            <a:ext cx="1270001" cy="1129255"/>
          </a:xfrm>
          <a:prstGeom prst="rightArrow">
            <a:avLst>
              <a:gd name="adj1" fmla="val 48054"/>
              <a:gd name="adj2" fmla="val 46669"/>
            </a:avLst>
          </a:prstGeom>
          <a:solidFill>
            <a:schemeClr val="accent1">
              <a:satOff val="-3355"/>
              <a:lumOff val="26614"/>
            </a:schemeClr>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79" name="Shape 779"/>
          <p:cNvSpPr txBox="1"/>
          <p:nvPr/>
        </p:nvSpPr>
        <p:spPr>
          <a:xfrm>
            <a:off x="1077334" y="8530210"/>
            <a:ext cx="5269123" cy="2219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lnSpc>
                <a:spcPct val="80000"/>
              </a:lnSpc>
              <a:spcBef>
                <a:spcPts val="2400"/>
              </a:spcBef>
              <a:defRPr sz="6000" b="1">
                <a:solidFill>
                  <a:schemeClr val="accent1"/>
                </a:solidFill>
                <a:latin typeface="Helvetica"/>
                <a:ea typeface="Helvetica"/>
                <a:cs typeface="Helvetica"/>
                <a:sym typeface="Helvetica"/>
              </a:defRPr>
            </a:lvl1pPr>
          </a:lstStyle>
          <a:p>
            <a:r>
              <a:t>elements and values</a:t>
            </a:r>
          </a:p>
        </p:txBody>
      </p:sp>
      <p:sp>
        <p:nvSpPr>
          <p:cNvPr id="780" name="Shape 780"/>
          <p:cNvSpPr/>
          <p:nvPr/>
        </p:nvSpPr>
        <p:spPr>
          <a:xfrm>
            <a:off x="6678524" y="7325522"/>
            <a:ext cx="1270001" cy="1129255"/>
          </a:xfrm>
          <a:prstGeom prst="rightArrow">
            <a:avLst>
              <a:gd name="adj1" fmla="val 48054"/>
              <a:gd name="adj2" fmla="val 46669"/>
            </a:avLst>
          </a:prstGeom>
          <a:solidFill>
            <a:schemeClr val="accent1">
              <a:satOff val="-3355"/>
              <a:lumOff val="26614"/>
            </a:schemeClr>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81" name="Shape 781"/>
          <p:cNvSpPr txBox="1"/>
          <p:nvPr/>
        </p:nvSpPr>
        <p:spPr>
          <a:xfrm>
            <a:off x="1077334" y="7376322"/>
            <a:ext cx="5269123" cy="1129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spcBef>
                <a:spcPts val="2400"/>
              </a:spcBef>
              <a:defRPr sz="6000" b="1">
                <a:solidFill>
                  <a:schemeClr val="accent1"/>
                </a:solidFill>
                <a:latin typeface="Helvetica"/>
                <a:ea typeface="Helvetica"/>
                <a:cs typeface="Helvetica"/>
                <a:sym typeface="Helvetica"/>
              </a:defRPr>
            </a:lvl1pPr>
          </a:lstStyle>
          <a:p>
            <a:r>
              <a:t>params list</a:t>
            </a:r>
          </a:p>
        </p:txBody>
      </p:sp>
      <p:sp>
        <p:nvSpPr>
          <p:cNvPr id="782" name="Shape 782"/>
          <p:cNvSpPr/>
          <p:nvPr/>
        </p:nvSpPr>
        <p:spPr>
          <a:xfrm>
            <a:off x="17563773" y="5491729"/>
            <a:ext cx="5639664" cy="2413794"/>
          </a:xfrm>
          <a:prstGeom prst="wedgeRoundRectCallout">
            <a:avLst>
              <a:gd name="adj1" fmla="val -175250"/>
              <a:gd name="adj2" fmla="val 48069"/>
              <a:gd name="adj3" fmla="val 16667"/>
            </a:avLst>
          </a:prstGeom>
          <a:solidFill>
            <a:schemeClr val="accent1">
              <a:alpha val="64384"/>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6000" b="1">
                <a:solidFill>
                  <a:srgbClr val="FFFFFF"/>
                </a:solidFill>
                <a:latin typeface="Helvetica"/>
                <a:ea typeface="Helvetica"/>
                <a:cs typeface="Helvetica"/>
                <a:sym typeface="Helvetica"/>
              </a:defRPr>
            </a:lvl1pPr>
          </a:lstStyle>
          <a:p>
            <a:r>
              <a:t>colon</a:t>
            </a:r>
          </a:p>
        </p:txBody>
      </p:sp>
      <p:sp>
        <p:nvSpPr>
          <p:cNvPr id="783" name="Shape 783"/>
          <p:cNvSpPr/>
          <p:nvPr/>
        </p:nvSpPr>
        <p:spPr>
          <a:xfrm>
            <a:off x="17563773" y="8144662"/>
            <a:ext cx="5616079" cy="3317082"/>
          </a:xfrm>
          <a:prstGeom prst="wedgeRoundRectCallout">
            <a:avLst>
              <a:gd name="adj1" fmla="val -208979"/>
              <a:gd name="adj2" fmla="val -38139"/>
              <a:gd name="adj3" fmla="val 16667"/>
            </a:avLst>
          </a:prstGeom>
          <a:solidFill>
            <a:schemeClr val="accent1">
              <a:hueOff val="273561"/>
              <a:satOff val="2937"/>
              <a:lumOff val="-22233"/>
              <a:alpha val="64384"/>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6000" b="1">
                <a:solidFill>
                  <a:srgbClr val="FFFFFF"/>
                </a:solidFill>
                <a:latin typeface="Helvetica"/>
                <a:ea typeface="Helvetica"/>
                <a:cs typeface="Helvetica"/>
                <a:sym typeface="Helvetica"/>
              </a:defRPr>
            </a:lvl1pPr>
          </a:lstStyle>
          <a:p>
            <a:r>
              <a:rPr dirty="0"/>
              <a:t>New line. Indented two spaces</a:t>
            </a:r>
          </a:p>
        </p:txBody>
      </p:sp>
      <p:sp>
        <p:nvSpPr>
          <p:cNvPr id="784" name="Shape 784"/>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42</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782"/>
                                        </p:tgtEl>
                                        <p:attrNameLst>
                                          <p:attrName>style.visibility</p:attrName>
                                        </p:attrNameLst>
                                      </p:cBhvr>
                                      <p:to>
                                        <p:strVal val="visible"/>
                                      </p:to>
                                    </p:set>
                                    <p:animEffect transition="in" filter="dissolve">
                                      <p:cBhvr>
                                        <p:cTn id="7" dur="200"/>
                                        <p:tgtEl>
                                          <p:spTgt spid="78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783"/>
                                        </p:tgtEl>
                                        <p:attrNameLst>
                                          <p:attrName>style.visibility</p:attrName>
                                        </p:attrNameLst>
                                      </p:cBhvr>
                                      <p:to>
                                        <p:strVal val="visible"/>
                                      </p:to>
                                    </p:set>
                                    <p:animEffect transition="in" filter="dissolve">
                                      <p:cBhvr>
                                        <p:cTn id="12" dur="199"/>
                                        <p:tgtEl>
                                          <p:spTgt spid="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2" grpId="1" animBg="1" advAuto="0"/>
      <p:bldP spid="783" grpId="2"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Shape 788"/>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789"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791" name="Shape 791"/>
          <p:cNvSpPr/>
          <p:nvPr/>
        </p:nvSpPr>
        <p:spPr>
          <a:xfrm>
            <a:off x="5780433" y="57184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93" name="Shape 793"/>
          <p:cNvSpPr/>
          <p:nvPr/>
        </p:nvSpPr>
        <p:spPr>
          <a:xfrm>
            <a:off x="13287936" y="57198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94" name="Shape 794"/>
          <p:cNvSpPr/>
          <p:nvPr/>
        </p:nvSpPr>
        <p:spPr>
          <a:xfrm>
            <a:off x="11605052" y="8398278"/>
            <a:ext cx="1270001" cy="1129255"/>
          </a:xfrm>
          <a:prstGeom prst="rightArrow">
            <a:avLst>
              <a:gd name="adj1" fmla="val 48054"/>
              <a:gd name="adj2" fmla="val 46669"/>
            </a:avLst>
          </a:prstGeom>
          <a:solidFill>
            <a:schemeClr val="accent1">
              <a:satOff val="-3355"/>
              <a:lumOff val="26614"/>
            </a:schemeClr>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95" name="Shape 795"/>
          <p:cNvSpPr txBox="1"/>
          <p:nvPr/>
        </p:nvSpPr>
        <p:spPr>
          <a:xfrm>
            <a:off x="6976982" y="13340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490727">
              <a:defRPr sz="10080">
                <a:latin typeface="Helvetica"/>
                <a:ea typeface="Helvetica"/>
                <a:cs typeface="Helvetica"/>
                <a:sym typeface="Helvetica"/>
              </a:defRPr>
            </a:lvl1pPr>
          </a:lstStyle>
          <a:p>
            <a:r>
              <a:t>Using Parameters</a:t>
            </a:r>
          </a:p>
        </p:txBody>
      </p:sp>
      <p:sp>
        <p:nvSpPr>
          <p:cNvPr id="796" name="Shape 796"/>
          <p:cNvSpPr txBox="1"/>
          <p:nvPr/>
        </p:nvSpPr>
        <p:spPr>
          <a:xfrm>
            <a:off x="6258001" y="3307022"/>
            <a:ext cx="11894252" cy="2203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l">
              <a:defRPr sz="6000">
                <a:latin typeface="Helvetica"/>
                <a:ea typeface="Helvetica"/>
                <a:cs typeface="Helvetica"/>
                <a:sym typeface="Helvetica"/>
              </a:defRPr>
            </a:pPr>
            <a:r>
              <a:t>Call parameter values as elements of the params list, </a:t>
            </a:r>
            <a:r>
              <a:rPr b="1">
                <a:solidFill>
                  <a:schemeClr val="accent1"/>
                </a:solidFill>
              </a:rPr>
              <a:t>params$num</a:t>
            </a:r>
          </a:p>
        </p:txBody>
      </p:sp>
      <p:pic>
        <p:nvPicPr>
          <p:cNvPr id="797" name="Screen Shot 2014-06-29 at 9.58.21 PM.png"/>
          <p:cNvPicPr>
            <a:picLocks noChangeAspect="1"/>
          </p:cNvPicPr>
          <p:nvPr/>
        </p:nvPicPr>
        <p:blipFill>
          <a:blip r:embed="rId5">
            <a:extLst/>
          </a:blip>
          <a:srcRect l="2506" t="1538" r="7076"/>
          <a:stretch>
            <a:fillRect/>
          </a:stretch>
        </p:blipFill>
        <p:spPr>
          <a:xfrm>
            <a:off x="13443943" y="6144682"/>
            <a:ext cx="5280600" cy="5051008"/>
          </a:xfrm>
          <a:prstGeom prst="rect">
            <a:avLst/>
          </a:prstGeom>
          <a:ln w="12700">
            <a:miter lim="400000"/>
          </a:ln>
        </p:spPr>
      </p:pic>
      <p:sp>
        <p:nvSpPr>
          <p:cNvPr id="798" name="Shape 798"/>
          <p:cNvSpPr txBox="1"/>
          <p:nvPr/>
        </p:nvSpPr>
        <p:spPr>
          <a:xfrm>
            <a:off x="5926102" y="5619172"/>
            <a:ext cx="5493743" cy="7692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14095">
              <a:spcBef>
                <a:spcPts val="1300"/>
              </a:spcBef>
              <a:defRPr sz="3520">
                <a:latin typeface="Monaco"/>
                <a:ea typeface="Monaco"/>
                <a:cs typeface="Monaco"/>
                <a:sym typeface="Monaco"/>
              </a:defRPr>
            </a:pPr>
            <a:r>
              <a:rPr dirty="0">
                <a:latin typeface="Courier New" panose="02070309020205020404" pitchFamily="49" charset="0"/>
                <a:cs typeface="Courier New" panose="02070309020205020404" pitchFamily="49" charset="0"/>
              </a:rPr>
              <a:t>--- </a:t>
            </a:r>
          </a:p>
          <a:p>
            <a:pPr algn="l" defTabSz="514095">
              <a:spcBef>
                <a:spcPts val="1300"/>
              </a:spcBef>
              <a:defRPr sz="3520">
                <a:latin typeface="Monaco"/>
                <a:ea typeface="Monaco"/>
                <a:cs typeface="Monaco"/>
                <a:sym typeface="Monaco"/>
              </a:defRPr>
            </a:pPr>
            <a:r>
              <a:rPr dirty="0">
                <a:latin typeface="Courier New" panose="02070309020205020404" pitchFamily="49" charset="0"/>
                <a:cs typeface="Courier New" panose="02070309020205020404" pitchFamily="49" charset="0"/>
              </a:rPr>
              <a:t>params:</a:t>
            </a:r>
          </a:p>
          <a:p>
            <a:pPr algn="l" defTabSz="514095">
              <a:spcBef>
                <a:spcPts val="1300"/>
              </a:spcBef>
              <a:defRPr sz="3520">
                <a:latin typeface="Monaco"/>
                <a:ea typeface="Monaco"/>
                <a:cs typeface="Monaco"/>
                <a:sym typeface="Monaco"/>
              </a:defRPr>
            </a:pPr>
            <a:r>
              <a:rPr dirty="0">
                <a:latin typeface="Courier New" panose="02070309020205020404" pitchFamily="49" charset="0"/>
                <a:cs typeface="Courier New" panose="02070309020205020404" pitchFamily="49" charset="0"/>
              </a:rPr>
              <a:t>  num: 42</a:t>
            </a:r>
          </a:p>
          <a:p>
            <a:pPr algn="l" defTabSz="514095">
              <a:spcBef>
                <a:spcPts val="1300"/>
              </a:spcBef>
              <a:defRPr sz="3520">
                <a:latin typeface="Monaco"/>
                <a:ea typeface="Monaco"/>
                <a:cs typeface="Monaco"/>
                <a:sym typeface="Monaco"/>
              </a:defRPr>
            </a:pPr>
            <a:r>
              <a:rPr dirty="0">
                <a:latin typeface="Courier New" panose="02070309020205020404" pitchFamily="49" charset="0"/>
                <a:cs typeface="Courier New" panose="02070309020205020404" pitchFamily="49" charset="0"/>
              </a:rPr>
              <a:t>--- </a:t>
            </a:r>
          </a:p>
          <a:p>
            <a:pPr algn="l" defTabSz="514095">
              <a:spcBef>
                <a:spcPts val="1300"/>
              </a:spcBef>
              <a:defRPr sz="3520">
                <a:latin typeface="Monaco"/>
                <a:ea typeface="Monaco"/>
                <a:cs typeface="Monaco"/>
                <a:sym typeface="Monaco"/>
              </a:defRPr>
            </a:pPr>
            <a:r>
              <a:rPr dirty="0">
                <a:latin typeface="Courier New" panose="02070309020205020404" pitchFamily="49" charset="0"/>
                <a:cs typeface="Courier New" panose="02070309020205020404" pitchFamily="49" charset="0"/>
              </a:rPr>
              <a:t>The value of the parameter is </a:t>
            </a:r>
          </a:p>
          <a:p>
            <a:pPr algn="l" defTabSz="514095">
              <a:defRPr sz="3520">
                <a:latin typeface="Monaco"/>
                <a:ea typeface="Monaco"/>
                <a:cs typeface="Monaco"/>
                <a:sym typeface="Monaco"/>
              </a:defRPr>
            </a:pPr>
            <a:r>
              <a:rPr dirty="0">
                <a:latin typeface="Courier New" panose="02070309020205020404" pitchFamily="49" charset="0"/>
                <a:cs typeface="Courier New" panose="02070309020205020404" pitchFamily="49" charset="0"/>
              </a:rPr>
              <a:t>`r </a:t>
            </a:r>
            <a:r>
              <a:rPr dirty="0" err="1">
                <a:solidFill>
                  <a:schemeClr val="accent1"/>
                </a:solidFill>
                <a:latin typeface="Courier New" panose="02070309020205020404" pitchFamily="49" charset="0"/>
                <a:cs typeface="Courier New" panose="02070309020205020404" pitchFamily="49" charset="0"/>
              </a:rPr>
              <a:t>params$num</a:t>
            </a:r>
            <a:r>
              <a:rPr dirty="0">
                <a:latin typeface="Courier New" panose="02070309020205020404" pitchFamily="49" charset="0"/>
                <a:cs typeface="Courier New" panose="02070309020205020404" pitchFamily="49" charset="0"/>
              </a:rPr>
              <a:t>`, e.g.</a:t>
            </a:r>
          </a:p>
          <a:p>
            <a:pPr algn="l" defTabSz="514095">
              <a:defRPr sz="3520">
                <a:latin typeface="Monaco"/>
                <a:ea typeface="Monaco"/>
                <a:cs typeface="Monaco"/>
                <a:sym typeface="Monaco"/>
              </a:defRPr>
            </a:pPr>
            <a:endParaRPr dirty="0">
              <a:latin typeface="Courier New" panose="02070309020205020404" pitchFamily="49" charset="0"/>
              <a:cs typeface="Courier New" panose="02070309020205020404" pitchFamily="49" charset="0"/>
            </a:endParaRPr>
          </a:p>
          <a:p>
            <a:pPr algn="l" defTabSz="514095">
              <a:defRPr sz="3520">
                <a:latin typeface="Monaco"/>
                <a:ea typeface="Monaco"/>
                <a:cs typeface="Monaco"/>
                <a:sym typeface="Monaco"/>
              </a:defRPr>
            </a:pPr>
            <a:r>
              <a:rPr dirty="0">
                <a:latin typeface="Courier New" panose="02070309020205020404" pitchFamily="49" charset="0"/>
                <a:cs typeface="Courier New" panose="02070309020205020404" pitchFamily="49" charset="0"/>
              </a:rPr>
              <a:t>```{r}</a:t>
            </a:r>
          </a:p>
          <a:p>
            <a:pPr algn="l" defTabSz="514095">
              <a:spcBef>
                <a:spcPts val="1300"/>
              </a:spcBef>
              <a:defRPr sz="3520">
                <a:solidFill>
                  <a:schemeClr val="accent1"/>
                </a:solidFill>
                <a:latin typeface="Monaco"/>
                <a:ea typeface="Monaco"/>
                <a:cs typeface="Monaco"/>
                <a:sym typeface="Monaco"/>
              </a:defRPr>
            </a:pPr>
            <a:r>
              <a:rPr dirty="0" err="1">
                <a:latin typeface="Courier New" panose="02070309020205020404" pitchFamily="49" charset="0"/>
                <a:cs typeface="Courier New" panose="02070309020205020404" pitchFamily="49" charset="0"/>
              </a:rPr>
              <a:t>params$num</a:t>
            </a:r>
            <a:endParaRPr dirty="0">
              <a:latin typeface="Courier New" panose="02070309020205020404" pitchFamily="49" charset="0"/>
              <a:cs typeface="Courier New" panose="02070309020205020404" pitchFamily="49" charset="0"/>
            </a:endParaRPr>
          </a:p>
          <a:p>
            <a:pPr algn="l" defTabSz="514095">
              <a:spcBef>
                <a:spcPts val="1300"/>
              </a:spcBef>
              <a:defRPr sz="3520">
                <a:latin typeface="Monaco"/>
                <a:ea typeface="Monaco"/>
                <a:cs typeface="Monaco"/>
                <a:sym typeface="Monaco"/>
              </a:defRPr>
            </a:pPr>
            <a:r>
              <a:rPr dirty="0">
                <a:latin typeface="Courier New" panose="02070309020205020404" pitchFamily="49" charset="0"/>
                <a:cs typeface="Courier New" panose="02070309020205020404" pitchFamily="49" charset="0"/>
              </a:rPr>
              <a:t>```</a:t>
            </a:r>
          </a:p>
        </p:txBody>
      </p:sp>
      <p:pic>
        <p:nvPicPr>
          <p:cNvPr id="799" name="Screen Shot 2016-02-15 at 7.36.32 PM.png"/>
          <p:cNvPicPr>
            <a:picLocks noChangeAspect="1"/>
          </p:cNvPicPr>
          <p:nvPr/>
        </p:nvPicPr>
        <p:blipFill>
          <a:blip r:embed="rId6">
            <a:extLst/>
          </a:blip>
          <a:stretch>
            <a:fillRect/>
          </a:stretch>
        </p:blipFill>
        <p:spPr>
          <a:xfrm>
            <a:off x="13359496" y="5915449"/>
            <a:ext cx="5449382" cy="5375241"/>
          </a:xfrm>
          <a:prstGeom prst="rect">
            <a:avLst/>
          </a:prstGeom>
          <a:ln w="12700">
            <a:miter lim="400000"/>
          </a:ln>
        </p:spPr>
      </p:pic>
      <p:sp>
        <p:nvSpPr>
          <p:cNvPr id="800" name="Shape 800"/>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43</a:t>
            </a:fld>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sp>
        <p:nvSpPr>
          <p:cNvPr id="806" name="Shape 806"/>
          <p:cNvSpPr txBox="1">
            <a:spLocks noGrp="1"/>
          </p:cNvSpPr>
          <p:nvPr>
            <p:ph type="title"/>
          </p:nvPr>
        </p:nvSpPr>
        <p:spPr>
          <a:xfrm>
            <a:off x="3106014" y="4833472"/>
            <a:ext cx="18460995" cy="5880938"/>
          </a:xfrm>
          <a:prstGeom prst="rect">
            <a:avLst/>
          </a:prstGeom>
          <a:solidFill>
            <a:srgbClr val="F1F2F4"/>
          </a:solidFill>
        </p:spPr>
        <p:txBody>
          <a:bodyPr>
            <a:normAutofit fontScale="90000"/>
          </a:bodyPr>
          <a:lstStyle/>
          <a:p>
            <a:pPr algn="l">
              <a:lnSpc>
                <a:spcPct val="120000"/>
              </a:lnSpc>
              <a:defRPr sz="5400">
                <a:latin typeface="Menlo"/>
                <a:ea typeface="Menlo"/>
                <a:cs typeface="Menlo"/>
                <a:sym typeface="Menlo"/>
              </a:defRPr>
            </a:pPr>
            <a:r>
              <a:rPr dirty="0">
                <a:latin typeface="Courier New" panose="02070309020205020404" pitchFamily="49" charset="0"/>
                <a:cs typeface="Courier New" panose="02070309020205020404" pitchFamily="49" charset="0"/>
              </a:rPr>
              <a:t>names &lt;- c("Alice", "Bob", "Cathy")</a:t>
            </a:r>
          </a:p>
          <a:p>
            <a:pPr algn="l">
              <a:lnSpc>
                <a:spcPct val="120000"/>
              </a:lnSpc>
              <a:defRPr sz="5400">
                <a:latin typeface="Menlo"/>
                <a:ea typeface="Menlo"/>
                <a:cs typeface="Menlo"/>
                <a:sym typeface="Menlo"/>
              </a:defRPr>
            </a:pPr>
            <a:endParaRPr dirty="0">
              <a:latin typeface="Courier New" panose="02070309020205020404" pitchFamily="49" charset="0"/>
              <a:cs typeface="Courier New" panose="02070309020205020404" pitchFamily="49" charset="0"/>
            </a:endParaRPr>
          </a:p>
          <a:p>
            <a:pPr algn="l">
              <a:lnSpc>
                <a:spcPct val="120000"/>
              </a:lnSpc>
              <a:defRPr sz="5400">
                <a:latin typeface="Menlo"/>
                <a:ea typeface="Menlo"/>
                <a:cs typeface="Menlo"/>
                <a:sym typeface="Menlo"/>
              </a:defRPr>
            </a:pPr>
            <a:r>
              <a:rPr dirty="0">
                <a:latin typeface="Courier New" panose="02070309020205020404" pitchFamily="49" charset="0"/>
                <a:cs typeface="Courier New" panose="02070309020205020404" pitchFamily="49" charset="0"/>
              </a:rPr>
              <a:t>for (name in names) {</a:t>
            </a:r>
          </a:p>
          <a:p>
            <a:pPr algn="l">
              <a:lnSpc>
                <a:spcPct val="120000"/>
              </a:lnSpc>
              <a:defRPr sz="5400">
                <a:latin typeface="Menlo"/>
                <a:ea typeface="Menlo"/>
                <a:cs typeface="Menlo"/>
                <a:sym typeface="Menlo"/>
              </a:defRPr>
            </a:pPr>
            <a:r>
              <a:rPr dirty="0">
                <a:latin typeface="Courier New" panose="02070309020205020404" pitchFamily="49" charset="0"/>
                <a:cs typeface="Courier New" panose="02070309020205020404" pitchFamily="49" charset="0"/>
              </a:rPr>
              <a:t>  render("05-RMarkdown-Parameters.Rmd", </a:t>
            </a:r>
          </a:p>
          <a:p>
            <a:pPr algn="l">
              <a:lnSpc>
                <a:spcPct val="120000"/>
              </a:lnSpc>
              <a:defRPr sz="5400">
                <a:latin typeface="Menlo"/>
                <a:ea typeface="Menlo"/>
                <a:cs typeface="Menlo"/>
                <a:sym typeface="Menlo"/>
              </a:defRPr>
            </a:pPr>
            <a:r>
              <a:rPr dirty="0">
                <a:latin typeface="Courier New" panose="02070309020205020404" pitchFamily="49" charset="0"/>
                <a:cs typeface="Courier New" panose="02070309020205020404" pitchFamily="49" charset="0"/>
              </a:rPr>
              <a:t>         params = list(data = name))</a:t>
            </a:r>
          </a:p>
          <a:p>
            <a:pPr algn="l">
              <a:lnSpc>
                <a:spcPct val="120000"/>
              </a:lnSpc>
              <a:defRPr sz="5400">
                <a:latin typeface="Menlo"/>
                <a:ea typeface="Menlo"/>
                <a:cs typeface="Menlo"/>
                <a:sym typeface="Menlo"/>
              </a:defRPr>
            </a:pPr>
            <a:r>
              <a:rPr dirty="0">
                <a:latin typeface="Courier New" panose="02070309020205020404" pitchFamily="49" charset="0"/>
                <a:cs typeface="Courier New" panose="02070309020205020404" pitchFamily="49" charset="0"/>
              </a:rPr>
              <a:t>}</a:t>
            </a:r>
          </a:p>
        </p:txBody>
      </p:sp>
      <p:sp>
        <p:nvSpPr>
          <p:cNvPr id="807" name="Shape 807"/>
          <p:cNvSpPr txBox="1"/>
          <p:nvPr/>
        </p:nvSpPr>
        <p:spPr>
          <a:xfrm>
            <a:off x="6976982" y="13340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render() + for</a:t>
            </a:r>
          </a:p>
        </p:txBody>
      </p:sp>
      <p:pic>
        <p:nvPicPr>
          <p:cNvPr id="808"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6" name="rmarkdown.png"/>
          <p:cNvPicPr>
            <a:picLocks noChangeAspect="1"/>
          </p:cNvPicPr>
          <p:nvPr/>
        </p:nvPicPr>
        <p:blipFill>
          <a:blip r:embed="rId2">
            <a:extLst/>
          </a:blip>
          <a:stretch>
            <a:fillRect/>
          </a:stretch>
        </p:blipFill>
        <p:spPr>
          <a:xfrm>
            <a:off x="8966200" y="4386629"/>
            <a:ext cx="6451600" cy="7478125"/>
          </a:xfrm>
          <a:prstGeom prst="rect">
            <a:avLst/>
          </a:prstGeom>
          <a:ln w="12700">
            <a:miter lim="400000"/>
          </a:ln>
        </p:spPr>
      </p:pic>
      <p:sp>
        <p:nvSpPr>
          <p:cNvPr id="827" name="Shape 827"/>
          <p:cNvSpPr txBox="1"/>
          <p:nvPr/>
        </p:nvSpPr>
        <p:spPr>
          <a:xfrm>
            <a:off x="777635" y="369573"/>
            <a:ext cx="22828730" cy="425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nSpc>
                <a:spcPct val="80000"/>
              </a:lnSpc>
              <a:defRPr sz="15000">
                <a:latin typeface="Helvetica"/>
                <a:ea typeface="Helvetica"/>
                <a:cs typeface="Helvetica"/>
                <a:sym typeface="Helvetica"/>
              </a:defRPr>
            </a:lvl1pPr>
          </a:lstStyle>
          <a:p>
            <a:pPr>
              <a:defRPr b="1"/>
            </a:pPr>
            <a:r>
              <a:rPr b="0" dirty="0"/>
              <a:t>Report Reproducibly with</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235"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grpSp>
        <p:nvGrpSpPr>
          <p:cNvPr id="239" name="Group 239"/>
          <p:cNvGrpSpPr/>
          <p:nvPr/>
        </p:nvGrpSpPr>
        <p:grpSpPr>
          <a:xfrm>
            <a:off x="1464825" y="4755780"/>
            <a:ext cx="4204440" cy="4204440"/>
            <a:chOff x="0" y="0"/>
            <a:chExt cx="4204438" cy="4204438"/>
          </a:xfrm>
        </p:grpSpPr>
        <p:pic>
          <p:nvPicPr>
            <p:cNvPr id="236" name="RSource.png"/>
            <p:cNvPicPr>
              <a:picLocks noChangeAspect="1"/>
            </p:cNvPicPr>
            <p:nvPr/>
          </p:nvPicPr>
          <p:blipFill>
            <a:blip r:embed="rId5">
              <a:extLst/>
            </a:blip>
            <a:stretch>
              <a:fillRect/>
            </a:stretch>
          </p:blipFill>
          <p:spPr>
            <a:xfrm>
              <a:off x="0" y="0"/>
              <a:ext cx="4204439" cy="4204439"/>
            </a:xfrm>
            <a:prstGeom prst="rect">
              <a:avLst/>
            </a:prstGeom>
            <a:ln w="12700" cap="flat">
              <a:noFill/>
              <a:miter lim="400000"/>
            </a:ln>
            <a:effectLst/>
          </p:spPr>
        </p:pic>
        <p:sp>
          <p:nvSpPr>
            <p:cNvPr id="237" name="Shape 237"/>
            <p:cNvSpPr/>
            <p:nvPr/>
          </p:nvSpPr>
          <p:spPr>
            <a:xfrm>
              <a:off x="1060142" y="1009486"/>
              <a:ext cx="2134810" cy="2134811"/>
            </a:xfrm>
            <a:prstGeom prst="ellipse">
              <a:avLst/>
            </a:prstGeom>
            <a:gradFill flip="none" rotWithShape="1">
              <a:gsLst>
                <a:gs pos="0">
                  <a:srgbClr val="78ACFF"/>
                </a:gs>
                <a:gs pos="100000">
                  <a:srgbClr val="004479"/>
                </a:gs>
              </a:gsLst>
              <a:lin ang="5400000" scaled="0"/>
            </a:gradFill>
            <a:ln w="12700" cap="flat">
              <a:noFill/>
              <a:miter lim="400000"/>
            </a:ln>
            <a:effectLst>
              <a:outerShdw blurRad="25400" dist="12700" dir="5400000" rotWithShape="0">
                <a:srgbClr val="000000">
                  <a:alpha val="40000"/>
                </a:srgbClr>
              </a:outerShdw>
            </a:effectLst>
          </p:spPr>
          <p:txBody>
            <a:bodyPr wrap="square" lIns="54570" tIns="54570" rIns="54570" bIns="54570" numCol="1" anchor="ctr">
              <a:noAutofit/>
            </a:bodyPr>
            <a:lstStyle/>
            <a:p>
              <a:pPr>
                <a:defRPr sz="2600">
                  <a:solidFill>
                    <a:srgbClr val="FFFFFF"/>
                  </a:solidFill>
                  <a:latin typeface="Helvetica Light"/>
                  <a:ea typeface="Helvetica Light"/>
                  <a:cs typeface="Helvetica Light"/>
                  <a:sym typeface="Helvetica Light"/>
                </a:defRPr>
              </a:pPr>
              <a:endParaRPr/>
            </a:p>
          </p:txBody>
        </p:sp>
        <p:sp>
          <p:nvSpPr>
            <p:cNvPr id="238" name="Shape 238"/>
            <p:cNvSpPr txBox="1"/>
            <p:nvPr/>
          </p:nvSpPr>
          <p:spPr>
            <a:xfrm>
              <a:off x="1057930" y="1252724"/>
              <a:ext cx="2088579" cy="14753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defRPr sz="7000">
                  <a:solidFill>
                    <a:srgbClr val="FFFFFF"/>
                  </a:solidFill>
                  <a:latin typeface="Courier"/>
                  <a:ea typeface="Courier"/>
                  <a:cs typeface="Courier"/>
                  <a:sym typeface="Courier"/>
                </a:defRPr>
              </a:lvl1pPr>
            </a:lstStyle>
            <a:p>
              <a:r>
                <a:t>Rmd</a:t>
              </a:r>
            </a:p>
          </p:txBody>
        </p:sp>
      </p:grpSp>
      <p:grpSp>
        <p:nvGrpSpPr>
          <p:cNvPr id="243" name="Group 243"/>
          <p:cNvGrpSpPr/>
          <p:nvPr/>
        </p:nvGrpSpPr>
        <p:grpSpPr>
          <a:xfrm>
            <a:off x="8983877" y="4755780"/>
            <a:ext cx="4204440" cy="4204440"/>
            <a:chOff x="0" y="0"/>
            <a:chExt cx="4204438" cy="4204438"/>
          </a:xfrm>
        </p:grpSpPr>
        <p:pic>
          <p:nvPicPr>
            <p:cNvPr id="240" name="RSource.png"/>
            <p:cNvPicPr>
              <a:picLocks noChangeAspect="1"/>
            </p:cNvPicPr>
            <p:nvPr/>
          </p:nvPicPr>
          <p:blipFill>
            <a:blip r:embed="rId5">
              <a:extLst/>
            </a:blip>
            <a:stretch>
              <a:fillRect/>
            </a:stretch>
          </p:blipFill>
          <p:spPr>
            <a:xfrm>
              <a:off x="0" y="0"/>
              <a:ext cx="4204439" cy="4204439"/>
            </a:xfrm>
            <a:prstGeom prst="rect">
              <a:avLst/>
            </a:prstGeom>
            <a:ln w="12700" cap="flat">
              <a:noFill/>
              <a:miter lim="400000"/>
            </a:ln>
            <a:effectLst/>
          </p:spPr>
        </p:pic>
        <p:sp>
          <p:nvSpPr>
            <p:cNvPr id="241" name="Shape 241"/>
            <p:cNvSpPr/>
            <p:nvPr/>
          </p:nvSpPr>
          <p:spPr>
            <a:xfrm>
              <a:off x="1060142" y="1009486"/>
              <a:ext cx="2134810" cy="2134811"/>
            </a:xfrm>
            <a:prstGeom prst="ellipse">
              <a:avLst/>
            </a:prstGeom>
            <a:gradFill flip="none" rotWithShape="1">
              <a:gsLst>
                <a:gs pos="0">
                  <a:srgbClr val="FF7E79"/>
                </a:gs>
                <a:gs pos="100000">
                  <a:srgbClr val="941100"/>
                </a:gs>
              </a:gsLst>
              <a:lin ang="5400000" scaled="0"/>
            </a:gradFill>
            <a:ln w="12700" cap="flat">
              <a:noFill/>
              <a:miter lim="400000"/>
            </a:ln>
            <a:effectLst>
              <a:outerShdw blurRad="25400" dist="12700" dir="5400000" rotWithShape="0">
                <a:srgbClr val="000000">
                  <a:alpha val="40000"/>
                </a:srgbClr>
              </a:outerShdw>
            </a:effectLst>
          </p:spPr>
          <p:txBody>
            <a:bodyPr wrap="square" lIns="54570" tIns="54570" rIns="54570" bIns="54570" numCol="1" anchor="ctr">
              <a:noAutofit/>
            </a:bodyPr>
            <a:lstStyle/>
            <a:p>
              <a:pPr>
                <a:defRPr sz="2600">
                  <a:solidFill>
                    <a:srgbClr val="FFFFFF"/>
                  </a:solidFill>
                  <a:latin typeface="Helvetica Light"/>
                  <a:ea typeface="Helvetica Light"/>
                  <a:cs typeface="Helvetica Light"/>
                  <a:sym typeface="Helvetica Light"/>
                </a:defRPr>
              </a:pPr>
              <a:endParaRPr/>
            </a:p>
          </p:txBody>
        </p:sp>
        <p:sp>
          <p:nvSpPr>
            <p:cNvPr id="242" name="Shape 242"/>
            <p:cNvSpPr txBox="1"/>
            <p:nvPr/>
          </p:nvSpPr>
          <p:spPr>
            <a:xfrm>
              <a:off x="1354315" y="1252724"/>
              <a:ext cx="1495809" cy="14753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defRPr sz="7000">
                  <a:solidFill>
                    <a:srgbClr val="FFFFFF"/>
                  </a:solidFill>
                  <a:latin typeface="Courier"/>
                  <a:ea typeface="Courier"/>
                  <a:cs typeface="Courier"/>
                  <a:sym typeface="Courier"/>
                </a:defRPr>
              </a:lvl1pPr>
            </a:lstStyle>
            <a:p>
              <a:r>
                <a:t>md</a:t>
              </a:r>
            </a:p>
          </p:txBody>
        </p:sp>
      </p:grpSp>
      <p:grpSp>
        <p:nvGrpSpPr>
          <p:cNvPr id="259" name="Group 259"/>
          <p:cNvGrpSpPr/>
          <p:nvPr/>
        </p:nvGrpSpPr>
        <p:grpSpPr>
          <a:xfrm>
            <a:off x="17143886" y="2283429"/>
            <a:ext cx="5775288" cy="10062569"/>
            <a:chOff x="0" y="0"/>
            <a:chExt cx="5775286" cy="10062567"/>
          </a:xfrm>
        </p:grpSpPr>
        <p:pic>
          <p:nvPicPr>
            <p:cNvPr id="244" name="pasted-image.png"/>
            <p:cNvPicPr>
              <a:picLocks noChangeAspect="1"/>
            </p:cNvPicPr>
            <p:nvPr/>
          </p:nvPicPr>
          <p:blipFill>
            <a:blip r:embed="rId6">
              <a:extLst/>
            </a:blip>
            <a:stretch>
              <a:fillRect/>
            </a:stretch>
          </p:blipFill>
          <p:spPr>
            <a:xfrm>
              <a:off x="0" y="1343927"/>
              <a:ext cx="2919638" cy="2919638"/>
            </a:xfrm>
            <a:prstGeom prst="rect">
              <a:avLst/>
            </a:prstGeom>
            <a:ln w="12700" cap="flat">
              <a:noFill/>
              <a:miter lim="400000"/>
            </a:ln>
            <a:effectLst/>
          </p:spPr>
        </p:pic>
        <p:grpSp>
          <p:nvGrpSpPr>
            <p:cNvPr id="249" name="Group 249"/>
            <p:cNvGrpSpPr/>
            <p:nvPr/>
          </p:nvGrpSpPr>
          <p:grpSpPr>
            <a:xfrm>
              <a:off x="2690900" y="0"/>
              <a:ext cx="3028113" cy="2919638"/>
              <a:chOff x="0" y="0"/>
              <a:chExt cx="3028111" cy="2919637"/>
            </a:xfrm>
          </p:grpSpPr>
          <p:pic>
            <p:nvPicPr>
              <p:cNvPr id="245" name="text-x-tex.png"/>
              <p:cNvPicPr>
                <a:picLocks noChangeAspect="1"/>
              </p:cNvPicPr>
              <p:nvPr/>
            </p:nvPicPr>
            <p:blipFill>
              <a:blip r:embed="rId7">
                <a:extLst/>
              </a:blip>
              <a:stretch>
                <a:fillRect/>
              </a:stretch>
            </p:blipFill>
            <p:spPr>
              <a:xfrm>
                <a:off x="108473" y="0"/>
                <a:ext cx="2919639" cy="2919638"/>
              </a:xfrm>
              <a:prstGeom prst="rect">
                <a:avLst/>
              </a:prstGeom>
              <a:ln w="12700" cap="flat">
                <a:noFill/>
                <a:miter lim="400000"/>
              </a:ln>
              <a:effectLst/>
            </p:spPr>
          </p:pic>
          <p:sp>
            <p:nvSpPr>
              <p:cNvPr id="246" name="Shape 246"/>
              <p:cNvSpPr/>
              <p:nvPr/>
            </p:nvSpPr>
            <p:spPr>
              <a:xfrm>
                <a:off x="616924" y="965142"/>
                <a:ext cx="2059220" cy="1735669"/>
              </a:xfrm>
              <a:prstGeom prst="rect">
                <a:avLst/>
              </a:prstGeom>
              <a:gradFill flip="none" rotWithShape="1">
                <a:gsLst>
                  <a:gs pos="9907">
                    <a:srgbClr val="C0C0C0"/>
                  </a:gs>
                  <a:gs pos="9907">
                    <a:srgbClr val="E0E0E0"/>
                  </a:gs>
                  <a:gs pos="43939">
                    <a:srgbClr val="FFFFFF"/>
                  </a:gs>
                </a:gsLst>
                <a:path path="shape">
                  <a:fillToRect l="56956" t="-15443" r="43043" b="115443"/>
                </a:path>
              </a:gra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pic>
            <p:nvPicPr>
              <p:cNvPr id="247" name="pasted-image.png"/>
              <p:cNvPicPr>
                <a:picLocks noChangeAspect="1"/>
              </p:cNvPicPr>
              <p:nvPr/>
            </p:nvPicPr>
            <p:blipFill>
              <a:blip r:embed="rId8">
                <a:extLst/>
              </a:blip>
              <a:srcRect/>
              <a:stretch>
                <a:fillRect/>
              </a:stretch>
            </p:blipFill>
            <p:spPr>
              <a:xfrm>
                <a:off x="1304432" y="2204255"/>
                <a:ext cx="1243661" cy="472591"/>
              </a:xfrm>
              <a:prstGeom prst="rect">
                <a:avLst/>
              </a:prstGeom>
              <a:ln w="12700" cap="flat">
                <a:noFill/>
                <a:miter lim="400000"/>
              </a:ln>
              <a:effectLst/>
            </p:spPr>
          </p:pic>
          <p:pic>
            <p:nvPicPr>
              <p:cNvPr id="248" name="pasted-image.png"/>
              <p:cNvPicPr>
                <a:picLocks noChangeAspect="1"/>
              </p:cNvPicPr>
              <p:nvPr/>
            </p:nvPicPr>
            <p:blipFill>
              <a:blip r:embed="rId9">
                <a:extLst/>
              </a:blip>
              <a:srcRect t="6115" r="31672" b="68786"/>
              <a:stretch>
                <a:fillRect/>
              </a:stretch>
            </p:blipFill>
            <p:spPr>
              <a:xfrm>
                <a:off x="0" y="328175"/>
                <a:ext cx="1994904" cy="732777"/>
              </a:xfrm>
              <a:prstGeom prst="rect">
                <a:avLst/>
              </a:prstGeom>
              <a:ln w="12700" cap="flat">
                <a:noFill/>
                <a:miter lim="400000"/>
              </a:ln>
              <a:effectLst/>
            </p:spPr>
          </p:pic>
        </p:grpSp>
        <p:grpSp>
          <p:nvGrpSpPr>
            <p:cNvPr id="252" name="Group 252"/>
            <p:cNvGrpSpPr/>
            <p:nvPr/>
          </p:nvGrpSpPr>
          <p:grpSpPr>
            <a:xfrm>
              <a:off x="220806" y="4192403"/>
              <a:ext cx="2478026" cy="2919638"/>
              <a:chOff x="0" y="0"/>
              <a:chExt cx="2478024" cy="2919637"/>
            </a:xfrm>
          </p:grpSpPr>
          <p:pic>
            <p:nvPicPr>
              <p:cNvPr id="250" name="pasted-image.png"/>
              <p:cNvPicPr>
                <a:picLocks noChangeAspect="1"/>
              </p:cNvPicPr>
              <p:nvPr/>
            </p:nvPicPr>
            <p:blipFill>
              <a:blip r:embed="rId10">
                <a:extLst/>
              </a:blip>
              <a:stretch>
                <a:fillRect/>
              </a:stretch>
            </p:blipFill>
            <p:spPr>
              <a:xfrm>
                <a:off x="56556" y="0"/>
                <a:ext cx="2364913" cy="2364913"/>
              </a:xfrm>
              <a:prstGeom prst="rect">
                <a:avLst/>
              </a:prstGeom>
              <a:ln w="12700" cap="flat">
                <a:noFill/>
                <a:miter lim="400000"/>
              </a:ln>
              <a:effectLst/>
            </p:spPr>
          </p:pic>
          <p:sp>
            <p:nvSpPr>
              <p:cNvPr id="251" name="Shape 251"/>
              <p:cNvSpPr txBox="1"/>
              <p:nvPr/>
            </p:nvSpPr>
            <p:spPr>
              <a:xfrm>
                <a:off x="0" y="1941225"/>
                <a:ext cx="2478025" cy="9784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rmAutofit/>
              </a:bodyPr>
              <a:lstStyle/>
              <a:p>
                <a:pPr>
                  <a:lnSpc>
                    <a:spcPct val="30000"/>
                  </a:lnSpc>
                  <a:spcBef>
                    <a:spcPts val="2400"/>
                  </a:spcBef>
                  <a:defRPr sz="3000">
                    <a:latin typeface="Helvetica Neue Light"/>
                    <a:ea typeface="Helvetica Neue Light"/>
                    <a:cs typeface="Helvetica Neue Light"/>
                    <a:sym typeface="Helvetica Neue Light"/>
                  </a:defRPr>
                </a:pPr>
                <a:r>
                  <a:t>ioslides</a:t>
                </a:r>
              </a:p>
              <a:p>
                <a:pPr>
                  <a:lnSpc>
                    <a:spcPct val="30000"/>
                  </a:lnSpc>
                  <a:spcBef>
                    <a:spcPts val="2400"/>
                  </a:spcBef>
                  <a:defRPr sz="3000">
                    <a:latin typeface="Helvetica Neue Light"/>
                    <a:ea typeface="Helvetica Neue Light"/>
                    <a:cs typeface="Helvetica Neue Light"/>
                    <a:sym typeface="Helvetica Neue Light"/>
                  </a:defRPr>
                </a:pPr>
                <a:r>
                  <a:t>slidy, Beamer</a:t>
                </a:r>
              </a:p>
            </p:txBody>
          </p:sp>
        </p:grpSp>
        <p:grpSp>
          <p:nvGrpSpPr>
            <p:cNvPr id="255" name="Group 255"/>
            <p:cNvGrpSpPr/>
            <p:nvPr/>
          </p:nvGrpSpPr>
          <p:grpSpPr>
            <a:xfrm>
              <a:off x="2079719" y="7142930"/>
              <a:ext cx="2422636" cy="2919638"/>
              <a:chOff x="0" y="0"/>
              <a:chExt cx="2422634" cy="2919637"/>
            </a:xfrm>
          </p:grpSpPr>
          <p:pic>
            <p:nvPicPr>
              <p:cNvPr id="253" name="pasted-image.png"/>
              <p:cNvPicPr>
                <a:picLocks noChangeAspect="1"/>
              </p:cNvPicPr>
              <p:nvPr/>
            </p:nvPicPr>
            <p:blipFill>
              <a:blip r:embed="rId11">
                <a:extLst/>
              </a:blip>
              <a:stretch>
                <a:fillRect/>
              </a:stretch>
            </p:blipFill>
            <p:spPr>
              <a:xfrm>
                <a:off x="81471" y="0"/>
                <a:ext cx="2259693" cy="2259692"/>
              </a:xfrm>
              <a:prstGeom prst="rect">
                <a:avLst/>
              </a:prstGeom>
              <a:ln w="12700" cap="flat">
                <a:noFill/>
                <a:miter lim="400000"/>
              </a:ln>
              <a:effectLst/>
            </p:spPr>
          </p:pic>
          <p:sp>
            <p:nvSpPr>
              <p:cNvPr id="254" name="Shape 254"/>
              <p:cNvSpPr txBox="1"/>
              <p:nvPr/>
            </p:nvSpPr>
            <p:spPr>
              <a:xfrm>
                <a:off x="0" y="2240374"/>
                <a:ext cx="2422635" cy="6792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rmAutofit/>
              </a:bodyPr>
              <a:lstStyle>
                <a:lvl1pPr defTabSz="560831">
                  <a:lnSpc>
                    <a:spcPct val="70000"/>
                  </a:lnSpc>
                  <a:spcBef>
                    <a:spcPts val="2300"/>
                  </a:spcBef>
                  <a:defRPr sz="2880">
                    <a:latin typeface="Helvetica Neue Light"/>
                    <a:ea typeface="Helvetica Neue Light"/>
                    <a:cs typeface="Helvetica Neue Light"/>
                    <a:sym typeface="Helvetica Neue Light"/>
                  </a:defRPr>
                </a:lvl1pPr>
              </a:lstStyle>
              <a:p>
                <a:r>
                  <a:t>Microsoft Word</a:t>
                </a:r>
              </a:p>
            </p:txBody>
          </p:sp>
        </p:grpSp>
        <p:grpSp>
          <p:nvGrpSpPr>
            <p:cNvPr id="258" name="Group 258"/>
            <p:cNvGrpSpPr/>
            <p:nvPr/>
          </p:nvGrpSpPr>
          <p:grpSpPr>
            <a:xfrm>
              <a:off x="3078968" y="3823304"/>
              <a:ext cx="2696319" cy="3276337"/>
              <a:chOff x="0" y="0"/>
              <a:chExt cx="2696317" cy="3276335"/>
            </a:xfrm>
          </p:grpSpPr>
          <p:pic>
            <p:nvPicPr>
              <p:cNvPr id="256" name="pasted-image.tiff"/>
              <p:cNvPicPr>
                <a:picLocks noChangeAspect="1"/>
              </p:cNvPicPr>
              <p:nvPr/>
            </p:nvPicPr>
            <p:blipFill>
              <a:blip r:embed="rId12">
                <a:extLst/>
              </a:blip>
              <a:stretch>
                <a:fillRect/>
              </a:stretch>
            </p:blipFill>
            <p:spPr>
              <a:xfrm>
                <a:off x="0" y="0"/>
                <a:ext cx="2696318" cy="2696318"/>
              </a:xfrm>
              <a:prstGeom prst="rect">
                <a:avLst/>
              </a:prstGeom>
              <a:ln w="12700" cap="flat">
                <a:noFill/>
                <a:miter lim="400000"/>
              </a:ln>
              <a:effectLst/>
            </p:spPr>
          </p:pic>
          <p:sp>
            <p:nvSpPr>
              <p:cNvPr id="257" name="Shape 257"/>
              <p:cNvSpPr txBox="1"/>
              <p:nvPr/>
            </p:nvSpPr>
            <p:spPr>
              <a:xfrm>
                <a:off x="136841" y="2597073"/>
                <a:ext cx="2422635" cy="6792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rmAutofit/>
              </a:bodyPr>
              <a:lstStyle>
                <a:lvl1pPr>
                  <a:lnSpc>
                    <a:spcPct val="70000"/>
                  </a:lnSpc>
                  <a:spcBef>
                    <a:spcPts val="2400"/>
                  </a:spcBef>
                  <a:defRPr sz="3000">
                    <a:latin typeface="Helvetica Neue Light"/>
                    <a:ea typeface="Helvetica Neue Light"/>
                    <a:cs typeface="Helvetica Neue Light"/>
                    <a:sym typeface="Helvetica Neue Light"/>
                  </a:defRPr>
                </a:lvl1pPr>
              </a:lstStyle>
              <a:p>
                <a:r>
                  <a:t>Powerpoint</a:t>
                </a:r>
              </a:p>
            </p:txBody>
          </p:sp>
        </p:grpSp>
      </p:grpSp>
      <p:sp>
        <p:nvSpPr>
          <p:cNvPr id="260" name="Shape 260"/>
          <p:cNvSpPr/>
          <p:nvPr/>
        </p:nvSpPr>
        <p:spPr>
          <a:xfrm>
            <a:off x="5456276" y="6223000"/>
            <a:ext cx="3872129" cy="1270000"/>
          </a:xfrm>
          <a:prstGeom prst="rightArrow">
            <a:avLst>
              <a:gd name="adj1" fmla="val 51188"/>
              <a:gd name="adj2" fmla="val 65724"/>
            </a:avLst>
          </a:prstGeom>
          <a:solidFill>
            <a:srgbClr val="A6AAA9"/>
          </a:solidFill>
          <a:ln w="254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61" name="Shape 261"/>
          <p:cNvSpPr/>
          <p:nvPr/>
        </p:nvSpPr>
        <p:spPr>
          <a:xfrm>
            <a:off x="13112427" y="6223000"/>
            <a:ext cx="3872129" cy="1270000"/>
          </a:xfrm>
          <a:prstGeom prst="rightArrow">
            <a:avLst>
              <a:gd name="adj1" fmla="val 51188"/>
              <a:gd name="adj2" fmla="val 65724"/>
            </a:avLst>
          </a:prstGeom>
          <a:solidFill>
            <a:srgbClr val="A6AAA9"/>
          </a:solidFill>
          <a:ln w="254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62" name="Shape 262"/>
          <p:cNvSpPr txBox="1"/>
          <p:nvPr/>
        </p:nvSpPr>
        <p:spPr>
          <a:xfrm>
            <a:off x="5375394" y="5037923"/>
            <a:ext cx="3501673" cy="13439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3000">
                <a:latin typeface="Helvetica"/>
                <a:ea typeface="Helvetica"/>
                <a:cs typeface="Helvetica"/>
                <a:sym typeface="Helvetica"/>
              </a:defRPr>
            </a:lvl1pPr>
          </a:lstStyle>
          <a:p>
            <a:r>
              <a:rPr sz="7200" dirty="0" err="1"/>
              <a:t>knitr</a:t>
            </a:r>
            <a:endParaRPr sz="7200" dirty="0"/>
          </a:p>
        </p:txBody>
      </p:sp>
      <p:sp>
        <p:nvSpPr>
          <p:cNvPr id="263" name="Shape 263"/>
          <p:cNvSpPr txBox="1"/>
          <p:nvPr/>
        </p:nvSpPr>
        <p:spPr>
          <a:xfrm>
            <a:off x="12894446" y="5087175"/>
            <a:ext cx="4140177" cy="129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Autofit/>
          </a:bodyPr>
          <a:lstStyle>
            <a:lvl1pPr>
              <a:defRPr sz="13000">
                <a:latin typeface="Helvetica"/>
                <a:ea typeface="Helvetica"/>
                <a:cs typeface="Helvetica"/>
                <a:sym typeface="Helvetica"/>
              </a:defRPr>
            </a:lvl1pPr>
          </a:lstStyle>
          <a:p>
            <a:r>
              <a:rPr sz="8000" dirty="0" err="1"/>
              <a:t>pandoc</a:t>
            </a:r>
            <a:endParaRPr sz="8000" dirty="0"/>
          </a:p>
        </p:txBody>
      </p:sp>
      <p:sp>
        <p:nvSpPr>
          <p:cNvPr id="264" name="Shape 264"/>
          <p:cNvSpPr txBox="1"/>
          <p:nvPr/>
        </p:nvSpPr>
        <p:spPr>
          <a:xfrm>
            <a:off x="11902318" y="12663871"/>
            <a:ext cx="579364"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5</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2" nodeType="clickEffect">
                                  <p:stCondLst>
                                    <p:cond delay="0"/>
                                  </p:stCondLst>
                                  <p:iterate>
                                    <p:tmAbs val="0"/>
                                  </p:iterate>
                                  <p:childTnLst>
                                    <p:set>
                                      <p:cBhvr>
                                        <p:cTn id="10" fill="hold"/>
                                        <p:tgtEl>
                                          <p:spTgt spid="260"/>
                                        </p:tgtEl>
                                        <p:attrNameLst>
                                          <p:attrName>style.visibility</p:attrName>
                                        </p:attrNameLst>
                                      </p:cBhvr>
                                      <p:to>
                                        <p:strVal val="visible"/>
                                      </p:to>
                                    </p:set>
                                    <p:animEffect transition="in" filter="wipe(left)">
                                      <p:cBhvr>
                                        <p:cTn id="11" dur="500"/>
                                        <p:tgtEl>
                                          <p:spTgt spid="260"/>
                                        </p:tgtEl>
                                      </p:cBhvr>
                                    </p:animEffect>
                                  </p:childTnLst>
                                </p:cTn>
                              </p:par>
                            </p:childTnLst>
                          </p:cTn>
                        </p:par>
                        <p:par>
                          <p:cTn id="12" fill="hold">
                            <p:stCondLst>
                              <p:cond delay="500"/>
                            </p:stCondLst>
                            <p:childTnLst>
                              <p:par>
                                <p:cTn id="13" presetID="1" presetClass="entr" presetSubtype="0" fill="hold" grpId="3" nodeType="afterEffect">
                                  <p:stCondLst>
                                    <p:cond delay="0"/>
                                  </p:stCondLst>
                                  <p:iterate>
                                    <p:tmAbs val="0"/>
                                  </p:iterate>
                                  <p:childTnLst>
                                    <p:set>
                                      <p:cBhvr>
                                        <p:cTn id="14" fill="hold"/>
                                        <p:tgtEl>
                                          <p:spTgt spid="2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5" nodeType="clickEffect">
                                  <p:stCondLst>
                                    <p:cond delay="0"/>
                                  </p:stCondLst>
                                  <p:iterate>
                                    <p:tmAbs val="0"/>
                                  </p:iterate>
                                  <p:childTnLst>
                                    <p:set>
                                      <p:cBhvr>
                                        <p:cTn id="22" fill="hold"/>
                                        <p:tgtEl>
                                          <p:spTgt spid="261"/>
                                        </p:tgtEl>
                                        <p:attrNameLst>
                                          <p:attrName>style.visibility</p:attrName>
                                        </p:attrNameLst>
                                      </p:cBhvr>
                                      <p:to>
                                        <p:strVal val="visible"/>
                                      </p:to>
                                    </p:set>
                                    <p:animEffect transition="in" filter="wipe(left)">
                                      <p:cBhvr>
                                        <p:cTn id="23" dur="500"/>
                                        <p:tgtEl>
                                          <p:spTgt spid="261"/>
                                        </p:tgtEl>
                                      </p:cBhvr>
                                    </p:animEffect>
                                  </p:childTnLst>
                                </p:cTn>
                              </p:par>
                            </p:childTnLst>
                          </p:cTn>
                        </p:par>
                        <p:par>
                          <p:cTn id="24" fill="hold">
                            <p:stCondLst>
                              <p:cond delay="500"/>
                            </p:stCondLst>
                            <p:childTnLst>
                              <p:par>
                                <p:cTn id="25" presetID="1" presetClass="entr" presetSubtype="0" fill="hold" grpId="6" nodeType="afterEffect">
                                  <p:stCondLst>
                                    <p:cond delay="0"/>
                                  </p:stCondLst>
                                  <p:iterate>
                                    <p:tmAbs val="0"/>
                                  </p:iterate>
                                  <p:childTnLst>
                                    <p:set>
                                      <p:cBhvr>
                                        <p:cTn id="26" fill="hold"/>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3" animBg="1" advAuto="0"/>
      <p:bldP spid="259" grpId="6" animBg="1" advAuto="0"/>
      <p:bldP spid="260" grpId="2" animBg="1" advAuto="0"/>
      <p:bldP spid="261" grpId="5" animBg="1" advAuto="0"/>
      <p:bldP spid="262" grpId="1" animBg="1" advAuto="0"/>
      <p:bldP spid="263" grpId="4"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331"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332" name="Shape 332"/>
          <p:cNvSpPr txBox="1"/>
          <p:nvPr/>
        </p:nvSpPr>
        <p:spPr>
          <a:xfrm>
            <a:off x="6976982" y="13340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Logistics</a:t>
            </a:r>
          </a:p>
        </p:txBody>
      </p:sp>
      <p:grpSp>
        <p:nvGrpSpPr>
          <p:cNvPr id="335" name="Group 335"/>
          <p:cNvGrpSpPr/>
          <p:nvPr/>
        </p:nvGrpSpPr>
        <p:grpSpPr>
          <a:xfrm>
            <a:off x="4700748" y="4647410"/>
            <a:ext cx="15844357" cy="2833908"/>
            <a:chOff x="784100" y="168441"/>
            <a:chExt cx="15844355" cy="2833906"/>
          </a:xfrm>
        </p:grpSpPr>
        <p:sp>
          <p:nvSpPr>
            <p:cNvPr id="333" name="Shape 333"/>
            <p:cNvSpPr txBox="1"/>
            <p:nvPr/>
          </p:nvSpPr>
          <p:spPr>
            <a:xfrm>
              <a:off x="2197287" y="168441"/>
              <a:ext cx="14431170" cy="28339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a:defRPr sz="6000">
                  <a:latin typeface="Helvetica"/>
                  <a:ea typeface="Helvetica"/>
                  <a:cs typeface="Helvetica"/>
                  <a:sym typeface="Helvetica"/>
                </a:defRPr>
              </a:pPr>
              <a:r>
                <a:rPr dirty="0" err="1"/>
                <a:t>Knitr</a:t>
              </a:r>
              <a:r>
                <a:rPr dirty="0"/>
                <a:t> runs the document </a:t>
              </a:r>
              <a:r>
                <a:rPr b="1" i="1" dirty="0">
                  <a:solidFill>
                    <a:srgbClr val="0070C0"/>
                  </a:solidFill>
                </a:rPr>
                <a:t>in a fresh R session</a:t>
              </a:r>
              <a:r>
                <a:rPr dirty="0"/>
                <a:t>, which means you need to load the libraries that the document uses </a:t>
              </a:r>
              <a:r>
                <a:rPr i="1" dirty="0">
                  <a:solidFill>
                    <a:schemeClr val="accent1"/>
                  </a:solidFill>
                </a:rPr>
                <a:t>in the document</a:t>
              </a:r>
            </a:p>
          </p:txBody>
        </p:sp>
        <p:sp>
          <p:nvSpPr>
            <p:cNvPr id="334" name="Shape 334"/>
            <p:cNvSpPr/>
            <p:nvPr/>
          </p:nvSpPr>
          <p:spPr>
            <a:xfrm>
              <a:off x="784100" y="15954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20000">
                  <a:solidFill>
                    <a:schemeClr val="accent1">
                      <a:hueOff val="47394"/>
                      <a:satOff val="-25753"/>
                      <a:lumOff val="-7544"/>
                    </a:schemeClr>
                  </a:solidFill>
                  <a:latin typeface="Helvetica"/>
                  <a:ea typeface="Helvetica"/>
                  <a:cs typeface="Helvetica"/>
                  <a:sym typeface="Helvetica"/>
                </a:defRPr>
              </a:lvl1pPr>
            </a:lstStyle>
            <a:p>
              <a:r>
                <a:t>1</a:t>
              </a: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340"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341" name="Shape 341"/>
          <p:cNvSpPr txBox="1"/>
          <p:nvPr/>
        </p:nvSpPr>
        <p:spPr>
          <a:xfrm>
            <a:off x="6976982" y="13340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Logistics</a:t>
            </a:r>
          </a:p>
        </p:txBody>
      </p:sp>
      <p:grpSp>
        <p:nvGrpSpPr>
          <p:cNvPr id="344" name="Group 344"/>
          <p:cNvGrpSpPr/>
          <p:nvPr/>
        </p:nvGrpSpPr>
        <p:grpSpPr>
          <a:xfrm>
            <a:off x="4700748" y="4647410"/>
            <a:ext cx="15844357" cy="2833908"/>
            <a:chOff x="784100" y="168441"/>
            <a:chExt cx="15844355" cy="2833906"/>
          </a:xfrm>
        </p:grpSpPr>
        <p:sp>
          <p:nvSpPr>
            <p:cNvPr id="342" name="Shape 342"/>
            <p:cNvSpPr txBox="1"/>
            <p:nvPr/>
          </p:nvSpPr>
          <p:spPr>
            <a:xfrm>
              <a:off x="2197287" y="168441"/>
              <a:ext cx="14431170" cy="28339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a:defRPr sz="6000">
                  <a:latin typeface="Helvetica"/>
                  <a:ea typeface="Helvetica"/>
                  <a:cs typeface="Helvetica"/>
                  <a:sym typeface="Helvetica"/>
                </a:defRPr>
              </a:pPr>
              <a:r>
                <a:rPr dirty="0" err="1"/>
                <a:t>Knitr</a:t>
              </a:r>
              <a:r>
                <a:rPr dirty="0"/>
                <a:t> runs the document in a fresh R session, </a:t>
              </a:r>
              <a:r>
                <a:rPr sz="6000" dirty="0">
                  <a:latin typeface="Helvetica"/>
                  <a:cs typeface="Helvetica"/>
                </a:rPr>
                <a:t>which means you need to load the libraries that the document uses in the document</a:t>
              </a:r>
            </a:p>
          </p:txBody>
        </p:sp>
        <p:sp>
          <p:nvSpPr>
            <p:cNvPr id="343" name="Shape 343"/>
            <p:cNvSpPr/>
            <p:nvPr/>
          </p:nvSpPr>
          <p:spPr>
            <a:xfrm>
              <a:off x="784100" y="15954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20000">
                  <a:solidFill>
                    <a:schemeClr val="accent1">
                      <a:hueOff val="47394"/>
                      <a:satOff val="-25753"/>
                      <a:lumOff val="-7544"/>
                    </a:schemeClr>
                  </a:solidFill>
                  <a:latin typeface="Helvetica"/>
                  <a:ea typeface="Helvetica"/>
                  <a:cs typeface="Helvetica"/>
                  <a:sym typeface="Helvetica"/>
                </a:defRPr>
              </a:lvl1pPr>
            </a:lstStyle>
            <a:p>
              <a:r>
                <a:t>1</a:t>
              </a:r>
            </a:p>
          </p:txBody>
        </p:sp>
      </p:grpSp>
      <p:grpSp>
        <p:nvGrpSpPr>
          <p:cNvPr id="347" name="Group 347"/>
          <p:cNvGrpSpPr/>
          <p:nvPr/>
        </p:nvGrpSpPr>
        <p:grpSpPr>
          <a:xfrm>
            <a:off x="4700749" y="9052516"/>
            <a:ext cx="14718584" cy="2468998"/>
            <a:chOff x="784100" y="396441"/>
            <a:chExt cx="14718584" cy="2468996"/>
          </a:xfrm>
        </p:grpSpPr>
        <p:sp>
          <p:nvSpPr>
            <p:cNvPr id="345" name="Shape 345"/>
            <p:cNvSpPr txBox="1"/>
            <p:nvPr/>
          </p:nvSpPr>
          <p:spPr>
            <a:xfrm>
              <a:off x="2365288" y="396441"/>
              <a:ext cx="13137398" cy="21744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lgn="l">
                <a:defRPr sz="6000">
                  <a:latin typeface="Helvetica"/>
                  <a:ea typeface="Helvetica"/>
                  <a:cs typeface="Helvetica"/>
                  <a:sym typeface="Helvetica"/>
                </a:defRPr>
              </a:lvl1pPr>
            </a:lstStyle>
            <a:p>
              <a:r>
                <a:t>Objects made in one code chunk will be available to code in later code chunks.</a:t>
              </a:r>
            </a:p>
          </p:txBody>
        </p:sp>
        <p:sp>
          <p:nvSpPr>
            <p:cNvPr id="346" name="Shape 346"/>
            <p:cNvSpPr/>
            <p:nvPr/>
          </p:nvSpPr>
          <p:spPr>
            <a:xfrm>
              <a:off x="784100" y="15954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20000">
                  <a:solidFill>
                    <a:schemeClr val="accent1"/>
                  </a:solidFill>
                  <a:latin typeface="Helvetica"/>
                  <a:ea typeface="Helvetica"/>
                  <a:cs typeface="Helvetica"/>
                  <a:sym typeface="Helvetica"/>
                </a:defRPr>
              </a:lvl1pPr>
            </a:lstStyle>
            <a:p>
              <a:r>
                <a:t>2</a:t>
              </a: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352"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353" name="Shape 353"/>
          <p:cNvSpPr txBox="1"/>
          <p:nvPr/>
        </p:nvSpPr>
        <p:spPr>
          <a:xfrm>
            <a:off x="4188993" y="880957"/>
            <a:ext cx="16006014" cy="5800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a:defRPr sz="13000">
                <a:solidFill>
                  <a:srgbClr val="FF2600"/>
                </a:solidFill>
                <a:latin typeface="Helvetica"/>
                <a:ea typeface="Helvetica"/>
                <a:cs typeface="Helvetica"/>
                <a:sym typeface="Helvetica"/>
              </a:defRPr>
            </a:pPr>
            <a:r>
              <a:t>knitr is </a:t>
            </a:r>
          </a:p>
          <a:p>
            <a:pPr>
              <a:defRPr sz="13000">
                <a:solidFill>
                  <a:srgbClr val="FF2600"/>
                </a:solidFill>
                <a:latin typeface="Helvetica"/>
                <a:ea typeface="Helvetica"/>
                <a:cs typeface="Helvetica"/>
                <a:sym typeface="Helvetica"/>
              </a:defRPr>
            </a:pPr>
            <a:r>
              <a:t>multi-lingual!</a:t>
            </a:r>
          </a:p>
        </p:txBody>
      </p:sp>
      <p:sp>
        <p:nvSpPr>
          <p:cNvPr id="354" name="Shape 354"/>
          <p:cNvSpPr txBox="1"/>
          <p:nvPr/>
        </p:nvSpPr>
        <p:spPr>
          <a:xfrm>
            <a:off x="8715056" y="7119680"/>
            <a:ext cx="6953887" cy="5326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2324100" indent="-2324100" algn="l">
              <a:buSzPct val="80000"/>
              <a:buBlip>
                <a:blip r:embed="rId5"/>
              </a:buBlip>
              <a:defRPr sz="10000">
                <a:solidFill>
                  <a:srgbClr val="FF2600"/>
                </a:solidFill>
                <a:latin typeface="Helvetica"/>
                <a:ea typeface="Helvetica"/>
                <a:cs typeface="Helvetica"/>
                <a:sym typeface="Helvetica"/>
              </a:defRPr>
            </a:pPr>
            <a:r>
              <a:t>SAS</a:t>
            </a:r>
          </a:p>
          <a:p>
            <a:pPr marL="2324100" indent="-2324100" algn="l">
              <a:buSzPct val="80000"/>
              <a:buBlip>
                <a:blip r:embed="rId5"/>
              </a:buBlip>
              <a:defRPr sz="10000">
                <a:solidFill>
                  <a:srgbClr val="FF2600"/>
                </a:solidFill>
                <a:latin typeface="Helvetica"/>
                <a:ea typeface="Helvetica"/>
                <a:cs typeface="Helvetica"/>
                <a:sym typeface="Helvetica"/>
              </a:defRPr>
            </a:pPr>
            <a:r>
              <a:t>python</a:t>
            </a:r>
          </a:p>
          <a:p>
            <a:pPr marL="2324100" indent="-2324100" algn="l">
              <a:buSzPct val="80000"/>
              <a:buBlip>
                <a:blip r:embed="rId5"/>
              </a:buBlip>
              <a:defRPr sz="10000">
                <a:solidFill>
                  <a:srgbClr val="FF2600"/>
                </a:solidFill>
                <a:latin typeface="Helvetica"/>
                <a:ea typeface="Helvetica"/>
                <a:cs typeface="Helvetica"/>
                <a:sym typeface="Helvetica"/>
              </a:defRPr>
            </a:pPr>
            <a:r>
              <a:t>more</a:t>
            </a:r>
          </a:p>
        </p:txBody>
      </p:sp>
      <p:sp>
        <p:nvSpPr>
          <p:cNvPr id="355" name="Shape 355"/>
          <p:cNvSpPr txBox="1"/>
          <p:nvPr/>
        </p:nvSpPr>
        <p:spPr>
          <a:xfrm>
            <a:off x="11902318" y="12663871"/>
            <a:ext cx="579364"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8</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5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5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1" build="p" bldLvl="5"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360"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362" name="Shape 362"/>
          <p:cNvSpPr/>
          <p:nvPr/>
        </p:nvSpPr>
        <p:spPr>
          <a:xfrm>
            <a:off x="3488435" y="5795374"/>
            <a:ext cx="73345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363" name="Shape 363"/>
          <p:cNvSpPr txBox="1"/>
          <p:nvPr/>
        </p:nvSpPr>
        <p:spPr>
          <a:xfrm>
            <a:off x="3847891" y="6036381"/>
            <a:ext cx="6829377" cy="64372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spcBef>
                <a:spcPts val="1500"/>
              </a:spcBef>
              <a:defRPr sz="4000">
                <a:latin typeface="Monaco"/>
                <a:ea typeface="Monaco"/>
                <a:cs typeface="Monaco"/>
                <a:sym typeface="Monaco"/>
              </a:defRPr>
            </a:pPr>
            <a:r>
              <a:t>Some python code,</a:t>
            </a:r>
          </a:p>
          <a:p>
            <a:pPr algn="l">
              <a:spcBef>
                <a:spcPts val="1500"/>
              </a:spcBef>
              <a:defRPr sz="4000">
                <a:latin typeface="Monaco"/>
                <a:ea typeface="Monaco"/>
                <a:cs typeface="Monaco"/>
                <a:sym typeface="Monaco"/>
              </a:defRPr>
            </a:pPr>
            <a:r>
              <a:t>```{python}</a:t>
            </a:r>
          </a:p>
          <a:p>
            <a:pPr algn="l">
              <a:spcBef>
                <a:spcPts val="1500"/>
              </a:spcBef>
              <a:defRPr sz="4000">
                <a:latin typeface="Monaco"/>
                <a:ea typeface="Monaco"/>
                <a:cs typeface="Monaco"/>
                <a:sym typeface="Monaco"/>
              </a:defRPr>
            </a:pPr>
            <a:r>
              <a:t>x = 'hello, python world!'</a:t>
            </a:r>
          </a:p>
          <a:p>
            <a:pPr algn="l">
              <a:spcBef>
                <a:spcPts val="1500"/>
              </a:spcBef>
              <a:defRPr sz="4000">
                <a:latin typeface="Monaco"/>
                <a:ea typeface="Monaco"/>
                <a:cs typeface="Monaco"/>
                <a:sym typeface="Monaco"/>
              </a:defRPr>
            </a:pPr>
            <a:r>
              <a:t>print(x)</a:t>
            </a:r>
          </a:p>
          <a:p>
            <a:pPr algn="l">
              <a:spcBef>
                <a:spcPts val="1500"/>
              </a:spcBef>
              <a:defRPr sz="4000">
                <a:latin typeface="Monaco"/>
                <a:ea typeface="Monaco"/>
                <a:cs typeface="Monaco"/>
                <a:sym typeface="Monaco"/>
              </a:defRPr>
            </a:pPr>
            <a:r>
              <a:t>print(x.split(' '))</a:t>
            </a:r>
          </a:p>
          <a:p>
            <a:pPr algn="l">
              <a:spcBef>
                <a:spcPts val="1500"/>
              </a:spcBef>
              <a:defRPr sz="4000">
                <a:latin typeface="Monaco"/>
                <a:ea typeface="Monaco"/>
                <a:cs typeface="Monaco"/>
                <a:sym typeface="Monaco"/>
              </a:defRPr>
            </a:pPr>
            <a:r>
              <a:t>```</a:t>
            </a:r>
          </a:p>
        </p:txBody>
      </p:sp>
      <p:sp>
        <p:nvSpPr>
          <p:cNvPr id="365" name="Shape 365"/>
          <p:cNvSpPr/>
          <p:nvPr/>
        </p:nvSpPr>
        <p:spPr>
          <a:xfrm>
            <a:off x="12742437" y="5796776"/>
            <a:ext cx="8420857"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366" name="Shape 366"/>
          <p:cNvSpPr/>
          <p:nvPr/>
        </p:nvSpPr>
        <p:spPr>
          <a:xfrm>
            <a:off x="11059553" y="8475199"/>
            <a:ext cx="1270001" cy="1129255"/>
          </a:xfrm>
          <a:prstGeom prst="rightArrow">
            <a:avLst>
              <a:gd name="adj1" fmla="val 48054"/>
              <a:gd name="adj2" fmla="val 46669"/>
            </a:avLst>
          </a:prstGeom>
          <a:solidFill>
            <a:srgbClr val="78AAD6"/>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367" name="Shape 367"/>
          <p:cNvSpPr txBox="1"/>
          <p:nvPr/>
        </p:nvSpPr>
        <p:spPr>
          <a:xfrm>
            <a:off x="6976982" y="13340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engine</a:t>
            </a:r>
          </a:p>
        </p:txBody>
      </p:sp>
      <p:sp>
        <p:nvSpPr>
          <p:cNvPr id="368" name="Shape 368"/>
          <p:cNvSpPr txBox="1"/>
          <p:nvPr/>
        </p:nvSpPr>
        <p:spPr>
          <a:xfrm>
            <a:off x="7887100" y="3465145"/>
            <a:ext cx="14134700" cy="1950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r>
              <a:rPr dirty="0"/>
              <a:t>To embed non R code, change the chunk label from r to the language to use.</a:t>
            </a:r>
          </a:p>
        </p:txBody>
      </p:sp>
      <p:pic>
        <p:nvPicPr>
          <p:cNvPr id="369" name="Screen Shot 2014-06-19 at 4.33.25 PM.png"/>
          <p:cNvPicPr>
            <a:picLocks noChangeAspect="1"/>
          </p:cNvPicPr>
          <p:nvPr/>
        </p:nvPicPr>
        <p:blipFill>
          <a:blip r:embed="rId5">
            <a:extLst/>
          </a:blip>
          <a:srcRect r="3393"/>
          <a:stretch>
            <a:fillRect/>
          </a:stretch>
        </p:blipFill>
        <p:spPr>
          <a:xfrm>
            <a:off x="12812355" y="6169018"/>
            <a:ext cx="5427197" cy="3244089"/>
          </a:xfrm>
          <a:prstGeom prst="rect">
            <a:avLst/>
          </a:prstGeom>
          <a:ln w="12700">
            <a:miter lim="400000"/>
          </a:ln>
        </p:spPr>
      </p:pic>
      <p:pic>
        <p:nvPicPr>
          <p:cNvPr id="370" name="Screen Shot 2014-10-23 at 12.59.23 PM.png"/>
          <p:cNvPicPr>
            <a:picLocks noChangeAspect="1"/>
          </p:cNvPicPr>
          <p:nvPr/>
        </p:nvPicPr>
        <p:blipFill>
          <a:blip r:embed="rId6">
            <a:extLst/>
          </a:blip>
          <a:stretch>
            <a:fillRect/>
          </a:stretch>
        </p:blipFill>
        <p:spPr>
          <a:xfrm>
            <a:off x="12812355" y="5920141"/>
            <a:ext cx="8111477" cy="5832972"/>
          </a:xfrm>
          <a:prstGeom prst="rect">
            <a:avLst/>
          </a:prstGeom>
          <a:ln w="12700">
            <a:miter lim="400000"/>
          </a:ln>
        </p:spPr>
      </p:pic>
      <p:sp>
        <p:nvSpPr>
          <p:cNvPr id="371" name="Shape 371"/>
          <p:cNvSpPr/>
          <p:nvPr/>
        </p:nvSpPr>
        <p:spPr>
          <a:xfrm>
            <a:off x="3156729" y="3751460"/>
            <a:ext cx="4412458" cy="1829862"/>
          </a:xfrm>
          <a:prstGeom prst="wedgeRoundRectCallout">
            <a:avLst>
              <a:gd name="adj1" fmla="val -22128"/>
              <a:gd name="adj2" fmla="val 78116"/>
              <a:gd name="adj3" fmla="val 16667"/>
            </a:avLst>
          </a:prstGeom>
          <a:solidFill>
            <a:srgbClr val="A0BB8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90000"/>
              </a:lnSpc>
              <a:defRPr sz="7500" b="1">
                <a:solidFill>
                  <a:srgbClr val="FFFFFF"/>
                </a:solidFill>
                <a:latin typeface="Helvetica"/>
                <a:ea typeface="Helvetica"/>
                <a:cs typeface="Helvetica"/>
                <a:sym typeface="Helvetica"/>
              </a:defRPr>
            </a:lvl1pPr>
          </a:lstStyle>
          <a:p>
            <a:r>
              <a:t>python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71"/>
                                        </p:tgtEl>
                                        <p:attrNameLst>
                                          <p:attrName>style.visibility</p:attrName>
                                        </p:attrNameLst>
                                      </p:cBhvr>
                                      <p:to>
                                        <p:strVal val="visible"/>
                                      </p:to>
                                    </p:set>
                                    <p:animEffect transition="in" filter="dissolve">
                                      <p:cBhvr>
                                        <p:cTn id="7" dur="2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1"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1720</TotalTime>
  <Words>3622</Words>
  <Application>Microsoft Office PowerPoint</Application>
  <PresentationFormat>Custom</PresentationFormat>
  <Paragraphs>491</Paragraphs>
  <Slides>45</Slides>
  <Notes>36</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45</vt:i4>
      </vt:variant>
    </vt:vector>
  </HeadingPairs>
  <TitlesOfParts>
    <vt:vector size="57" baseType="lpstr">
      <vt:lpstr>Arial</vt:lpstr>
      <vt:lpstr>Courier</vt:lpstr>
      <vt:lpstr>Courier New</vt:lpstr>
      <vt:lpstr>Gill Sans</vt:lpstr>
      <vt:lpstr>Gill Sans Light</vt:lpstr>
      <vt:lpstr>Helvetica</vt:lpstr>
      <vt:lpstr>Helvetica Light</vt:lpstr>
      <vt:lpstr>Helvetica Neue</vt:lpstr>
      <vt:lpstr>Helvetica Neue Light</vt:lpstr>
      <vt:lpstr>Lucida Grande</vt:lpstr>
      <vt:lpstr>Monaco</vt:lpstr>
      <vt:lpstr>White</vt:lpstr>
      <vt:lpstr>PowerPoint Presentation</vt:lpstr>
      <vt:lpstr>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chunks</vt:lpstr>
      <vt:lpstr>Code chunks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Pop Quiz</vt:lpstr>
      <vt:lpstr>Inline code</vt:lpstr>
      <vt:lpstr>Your Turn 1</vt:lpstr>
      <vt:lpstr>PowerPoint Presentation</vt:lpstr>
      <vt:lpstr>PowerPoint Presentation</vt:lpstr>
      <vt:lpstr>ymlthis</vt:lpstr>
      <vt:lpstr>PowerPoint Presentation</vt:lpstr>
      <vt:lpstr>PowerPoint Presentation</vt:lpstr>
      <vt:lpstr>Your Turn 2</vt:lpstr>
      <vt:lpstr>PowerPoint Presentation</vt:lpstr>
      <vt:lpstr>PowerPoint Presentation</vt:lpstr>
      <vt:lpstr>names &lt;- c("Alice", "Bob", "Cathy")  for (name in names) {   render("05-RMarkdown-Parameters.Rmd",           params = list(data = name))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Smith, Mike K</cp:lastModifiedBy>
  <cp:revision>10</cp:revision>
  <dcterms:modified xsi:type="dcterms:W3CDTF">2019-12-12T14:16:26Z</dcterms:modified>
</cp:coreProperties>
</file>